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9"/>
  </p:notesMasterIdLst>
  <p:handoutMasterIdLst>
    <p:handoutMasterId r:id="rId30"/>
  </p:handoutMasterIdLst>
  <p:sldIdLst>
    <p:sldId id="256" r:id="rId2"/>
    <p:sldId id="381" r:id="rId3"/>
    <p:sldId id="382" r:id="rId4"/>
    <p:sldId id="383" r:id="rId5"/>
    <p:sldId id="385" r:id="rId6"/>
    <p:sldId id="386" r:id="rId7"/>
    <p:sldId id="387" r:id="rId8"/>
    <p:sldId id="334" r:id="rId9"/>
    <p:sldId id="388" r:id="rId10"/>
    <p:sldId id="390" r:id="rId11"/>
    <p:sldId id="357" r:id="rId12"/>
    <p:sldId id="358" r:id="rId13"/>
    <p:sldId id="359" r:id="rId14"/>
    <p:sldId id="392" r:id="rId15"/>
    <p:sldId id="391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4" r:id="rId28"/>
  </p:sldIdLst>
  <p:sldSz cx="9144000" cy="6858000" type="screen4x3"/>
  <p:notesSz cx="10234613" cy="7099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E6AF00"/>
    <a:srgbClr val="FF33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810" autoAdjust="0"/>
    <p:restoredTop sz="90953" autoAdjust="0"/>
  </p:normalViewPr>
  <p:slideViewPr>
    <p:cSldViewPr showGuides="1">
      <p:cViewPr varScale="1">
        <p:scale>
          <a:sx n="113" d="100"/>
          <a:sy n="113" d="100"/>
        </p:scale>
        <p:origin x="-148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4" tIns="49516" rIns="99034" bIns="49516" numCol="1" anchor="t" anchorCtr="0" compatLnSpc="1">
            <a:prstTxWarp prst="textNoShape">
              <a:avLst/>
            </a:prstTxWarp>
          </a:bodyPr>
          <a:lstStyle>
            <a:lvl1pPr defTabSz="99045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138" y="0"/>
            <a:ext cx="44354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4" tIns="49516" rIns="99034" bIns="49516" numCol="1" anchor="t" anchorCtr="0" compatLnSpc="1">
            <a:prstTxWarp prst="textNoShape">
              <a:avLst/>
            </a:prstTxWarp>
          </a:bodyPr>
          <a:lstStyle>
            <a:lvl1pPr algn="r" defTabSz="99045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54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4" tIns="49516" rIns="99034" bIns="49516" numCol="1" anchor="b" anchorCtr="0" compatLnSpc="1">
            <a:prstTxWarp prst="textNoShape">
              <a:avLst/>
            </a:prstTxWarp>
          </a:bodyPr>
          <a:lstStyle>
            <a:lvl1pPr defTabSz="99045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138" y="6743700"/>
            <a:ext cx="44354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4" tIns="49516" rIns="99034" bIns="49516" numCol="1" anchor="b" anchorCtr="0" compatLnSpc="1">
            <a:prstTxWarp prst="textNoShape">
              <a:avLst/>
            </a:prstTxWarp>
          </a:bodyPr>
          <a:lstStyle>
            <a:lvl1pPr algn="r" defTabSz="990457">
              <a:defRPr sz="1300"/>
            </a:lvl1pPr>
          </a:lstStyle>
          <a:p>
            <a:pPr>
              <a:defRPr/>
            </a:pPr>
            <a:fld id="{152739E2-A68E-4C36-924A-9E61C05DB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68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4" tIns="49516" rIns="99034" bIns="49516" numCol="1" anchor="t" anchorCtr="0" compatLnSpc="1">
            <a:prstTxWarp prst="textNoShape">
              <a:avLst/>
            </a:prstTxWarp>
          </a:bodyPr>
          <a:lstStyle>
            <a:lvl1pPr defTabSz="99045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5963" y="0"/>
            <a:ext cx="4437062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4" tIns="49516" rIns="99034" bIns="49516" numCol="1" anchor="t" anchorCtr="0" compatLnSpc="1">
            <a:prstTxWarp prst="textNoShape">
              <a:avLst/>
            </a:prstTxWarp>
          </a:bodyPr>
          <a:lstStyle>
            <a:lvl1pPr algn="r" defTabSz="99045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4863" y="533400"/>
            <a:ext cx="3544887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2350" y="3371850"/>
            <a:ext cx="8189913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4" tIns="49516" rIns="99034" bIns="49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4" tIns="49516" rIns="99034" bIns="49516" numCol="1" anchor="b" anchorCtr="0" compatLnSpc="1">
            <a:prstTxWarp prst="textNoShape">
              <a:avLst/>
            </a:prstTxWarp>
          </a:bodyPr>
          <a:lstStyle>
            <a:lvl1pPr defTabSz="99045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5963" y="6743700"/>
            <a:ext cx="443706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4" tIns="49516" rIns="99034" bIns="49516" numCol="1" anchor="b" anchorCtr="0" compatLnSpc="1">
            <a:prstTxWarp prst="textNoShape">
              <a:avLst/>
            </a:prstTxWarp>
          </a:bodyPr>
          <a:lstStyle>
            <a:lvl1pPr algn="r" defTabSz="990457">
              <a:defRPr sz="1300"/>
            </a:lvl1pPr>
          </a:lstStyle>
          <a:p>
            <a:pPr>
              <a:defRPr/>
            </a:pPr>
            <a:fld id="{DC37E617-3E14-4194-BE6A-9D2974CF8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94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F2B684-152A-4AA2-A635-42849CB6E655}" type="slidenum">
              <a:rPr lang="en-US" sz="1300" smtClean="0"/>
              <a:pPr eaLnBrk="1" hangingPunct="1"/>
              <a:t>1</a:t>
            </a:fld>
            <a:endParaRPr lang="en-US" sz="13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AD9805-4AE4-42C0-AAB9-5BDA20F3BBF5}" type="slidenum">
              <a:rPr lang="en-US" sz="1300" smtClean="0"/>
              <a:pPr eaLnBrk="1" hangingPunct="1"/>
              <a:t>2</a:t>
            </a:fld>
            <a:endParaRPr lang="en-US" sz="13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3BCCA7A-27C9-4CA2-B37F-62B641F5CE74}" type="slidenum">
              <a:rPr lang="en-US" sz="1300" smtClean="0"/>
              <a:pPr eaLnBrk="1" hangingPunct="1"/>
              <a:t>3</a:t>
            </a:fld>
            <a:endParaRPr lang="en-US" sz="13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88F6BB8-A9B7-42A6-A6BD-1EB1E06E4DA4}" type="slidenum">
              <a:rPr lang="en-US" sz="1300" smtClean="0"/>
              <a:pPr eaLnBrk="1" hangingPunct="1"/>
              <a:t>4</a:t>
            </a:fld>
            <a:endParaRPr lang="en-US" sz="13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4E4607D-6106-4F28-AF8B-B38C63EA98AC}" type="slidenum">
              <a:rPr lang="en-US" sz="1300" smtClean="0"/>
              <a:pPr eaLnBrk="1" hangingPunct="1"/>
              <a:t>5</a:t>
            </a:fld>
            <a:endParaRPr lang="en-US" sz="13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C44F1D-1720-474F-8EDB-4D074A3BC24A}" type="slidenum">
              <a:rPr lang="en-US" sz="1300" smtClean="0"/>
              <a:pPr eaLnBrk="1" hangingPunct="1"/>
              <a:t>6</a:t>
            </a:fld>
            <a:endParaRPr lang="en-US" sz="13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C32F2D-8898-4AB7-9104-E5273D7280C3}" type="slidenum">
              <a:rPr lang="en-US" sz="1300" smtClean="0"/>
              <a:pPr eaLnBrk="1" hangingPunct="1"/>
              <a:t>7</a:t>
            </a:fld>
            <a:endParaRPr lang="en-US" sz="13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A8A2DD-C852-4C29-9227-B52A8E3787AA}" type="slidenum">
              <a:rPr lang="en-US" sz="1300" smtClean="0"/>
              <a:pPr eaLnBrk="1" hangingPunct="1"/>
              <a:t>9</a:t>
            </a:fld>
            <a:endParaRPr lang="en-US" sz="13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55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BD08C0-224A-4EC8-9359-8A5012D98728}" type="slidenum">
              <a:rPr lang="en-US" sz="1300" smtClean="0"/>
              <a:pPr eaLnBrk="1" hangingPunct="1"/>
              <a:t>10</a:t>
            </a:fld>
            <a:endParaRPr lang="en-US" sz="13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E378B-8521-41EA-B737-C69CF6383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3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3D22E-8804-4D05-AC4E-7AEFBA7C9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7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8E94-14F3-474A-B96D-54DEBCDDD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7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61444-8999-4ABC-949B-0E28B8789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6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BF69E-E76C-4FAC-BFDA-93793620E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93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0CF46-55F6-46B8-80D9-A02F8E3EB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1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96CA4-AF4A-4711-A556-55E2A328D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6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A9E1D-D872-4CD5-AFF5-4A0A01C7E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1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0B613-2D00-4C0A-A038-FACADB814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9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7916B-1D46-4646-BE8E-258CC0EE0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6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9B278-2D7C-4261-B13F-43E716389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5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A3A7B5-5D60-4EE3-8AE1-10E45FD94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765175"/>
            <a:ext cx="8424863" cy="1143000"/>
          </a:xfrm>
        </p:spPr>
        <p:txBody>
          <a:bodyPr/>
          <a:lstStyle/>
          <a:p>
            <a:r>
              <a:rPr lang="en-US" b="1" smtClean="0"/>
              <a:t>Programiranje i programski jezici</a:t>
            </a:r>
            <a:endParaRPr lang="sr-Latn-CS" b="1" smtClean="0"/>
          </a:p>
        </p:txBody>
      </p:sp>
      <p:pic>
        <p:nvPicPr>
          <p:cNvPr id="2051" name="Picture 5" descr="http://1.bp.blogspot.com/-Ia6RFHWZ4xI/UNQ3XdL1ksI/AAAAAAAACOU/-meOUeMDhhk/s1600/computer+programmer+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2"/>
          <a:stretch>
            <a:fillRect/>
          </a:stretch>
        </p:blipFill>
        <p:spPr bwMode="auto">
          <a:xfrm>
            <a:off x="2555875" y="2205038"/>
            <a:ext cx="4032250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r>
              <a:rPr lang="sr-Latn-CS" smtClean="0"/>
              <a:t>Algoritam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700213"/>
            <a:ext cx="5543550" cy="41767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sr-Latn-CS" sz="2500" smtClean="0"/>
              <a:t>Pre pisanja programa u programskom jeziku treba osmisliti korake u rešavanju problema.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sr-Latn-CS" sz="2500" smtClean="0"/>
              <a:t>Ti koraci, za razliku od jezika procedure, moraju biti nedvosmisleni, jer računari mogu da izvršavaju samo nedvosmislene direktive.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sr-Latn-CS" sz="2500" b="1" smtClean="0"/>
              <a:t>Niz koraka koji vode ka rešenju nekog problema naziva se </a:t>
            </a:r>
            <a:r>
              <a:rPr lang="sr-Latn-CS" sz="2500" b="1" smtClean="0">
                <a:solidFill>
                  <a:srgbClr val="FF3300"/>
                </a:solidFill>
              </a:rPr>
              <a:t>algoritam</a:t>
            </a:r>
            <a:r>
              <a:rPr lang="sr-Latn-CS" sz="2500" b="1" smtClean="0"/>
              <a:t>.</a:t>
            </a:r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197100"/>
            <a:ext cx="3373438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9875"/>
            <a:ext cx="8135938" cy="1143000"/>
          </a:xfrm>
        </p:spPr>
        <p:txBody>
          <a:bodyPr/>
          <a:lstStyle/>
          <a:p>
            <a:r>
              <a:rPr lang="sr-Latn-RS" sz="4000" smtClean="0"/>
              <a:t>Šta je potrebno da se napiše program?</a:t>
            </a:r>
            <a:endParaRPr lang="en-US" sz="40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00213"/>
            <a:ext cx="8497887" cy="4392612"/>
          </a:xfrm>
        </p:spPr>
        <p:txBody>
          <a:bodyPr rtlCol="0">
            <a:normAutofit lnSpcReduction="10000"/>
          </a:bodyPr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RS" sz="2400" b="1" smtClean="0"/>
              <a:t>Poznavati programski jezik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RS" sz="2400" b="1" smtClean="0"/>
              <a:t>Programski prevodilac</a:t>
            </a:r>
          </a:p>
          <a:p>
            <a:pPr marL="449263" indent="0" fontAlgn="auto">
              <a:spcAft>
                <a:spcPts val="0"/>
              </a:spcAft>
              <a:buFontTx/>
              <a:buNone/>
              <a:defRPr/>
            </a:pPr>
            <a:r>
              <a:rPr lang="sr-Latn-RS" sz="2400" smtClean="0"/>
              <a:t>Programski prevodilac je program koji omogućava da se program napisan u višem programskom jeziku (tzv. </a:t>
            </a:r>
            <a:r>
              <a:rPr lang="sr-Latn-RS" sz="2400" smtClean="0">
                <a:solidFill>
                  <a:srgbClr val="FF0000"/>
                </a:solidFill>
              </a:rPr>
              <a:t>izvorni kôd</a:t>
            </a:r>
            <a:r>
              <a:rPr lang="sr-Latn-RS" sz="2400" smtClean="0"/>
              <a:t>) prevede u jezik 0 i 1, razumljiv računaru (tzv. </a:t>
            </a:r>
            <a:r>
              <a:rPr lang="sr-Latn-RS" sz="2400" smtClean="0">
                <a:solidFill>
                  <a:srgbClr val="FF0000"/>
                </a:solidFill>
              </a:rPr>
              <a:t>mašinski kôd</a:t>
            </a:r>
            <a:r>
              <a:rPr lang="sr-Latn-RS" sz="2400" smtClean="0"/>
              <a:t>).</a:t>
            </a:r>
            <a:endParaRPr lang="sr-Latn-RS" sz="240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sr-Latn-RS" sz="2400" b="1" smtClean="0"/>
              <a:t>Razvojno okruženje</a:t>
            </a:r>
            <a:endParaRPr lang="sr-Latn-RS" sz="2400" b="1"/>
          </a:p>
          <a:p>
            <a:pPr marL="449263" indent="0" fontAlgn="auto">
              <a:spcAft>
                <a:spcPts val="0"/>
              </a:spcAft>
              <a:buFontTx/>
              <a:buNone/>
              <a:defRPr/>
            </a:pPr>
            <a:r>
              <a:rPr lang="sr-Latn-RS" sz="2400" smtClean="0"/>
              <a:t>Razvojno okruženje je program namenjen pisanju, editovanju i ispravljanju grešaka (debug-ovanje). Postoje </a:t>
            </a:r>
            <a:r>
              <a:rPr lang="sr-Latn-RS" sz="2400" smtClean="0">
                <a:solidFill>
                  <a:srgbClr val="FF0000"/>
                </a:solidFill>
              </a:rPr>
              <a:t>integrisana razvojna okruženja</a:t>
            </a:r>
            <a:r>
              <a:rPr lang="sr-Latn-RS" sz="2400" smtClean="0"/>
              <a:t> (eng. integrated development environment - IDE) koja omogućavaju i testiranje programa, tj. koja uključuju programski prevodilac.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98438"/>
            <a:ext cx="8135938" cy="1143000"/>
          </a:xfrm>
        </p:spPr>
        <p:txBody>
          <a:bodyPr/>
          <a:lstStyle/>
          <a:p>
            <a:r>
              <a:rPr lang="sr-Latn-RS" sz="4000" smtClean="0"/>
              <a:t>Programski prevodioci - Interpreteri</a:t>
            </a:r>
            <a:endParaRPr lang="en-US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569325" cy="4608413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Latn-RS" sz="2100" smtClean="0"/>
              <a:t>Programski prevodioci se još nazivaju </a:t>
            </a:r>
            <a:r>
              <a:rPr lang="vi-VN" sz="2100" b="1" smtClean="0">
                <a:solidFill>
                  <a:srgbClr val="FF0000"/>
                </a:solidFill>
                <a:latin typeface="Calibri" pitchFamily="34" charset="0"/>
              </a:rPr>
              <a:t>translatori</a:t>
            </a:r>
            <a:r>
              <a:rPr lang="vi-VN" sz="2100" smtClean="0"/>
              <a:t>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vi-VN" sz="2100" smtClean="0">
                <a:latin typeface="Calibri" pitchFamily="34" charset="0"/>
              </a:rPr>
              <a:t>Dve osnovne grupe translatora su </a:t>
            </a:r>
            <a:r>
              <a:rPr lang="vi-VN" sz="2100" b="1" smtClean="0">
                <a:solidFill>
                  <a:srgbClr val="FF0000"/>
                </a:solidFill>
                <a:latin typeface="Calibri" pitchFamily="34" charset="0"/>
              </a:rPr>
              <a:t>interpreteri</a:t>
            </a:r>
            <a:r>
              <a:rPr lang="sr-Latn-RS" sz="2100" smtClean="0">
                <a:latin typeface="Calibri" pitchFamily="34" charset="0"/>
              </a:rPr>
              <a:t> i </a:t>
            </a:r>
            <a:r>
              <a:rPr lang="vi-VN" sz="2100" b="1" smtClean="0">
                <a:solidFill>
                  <a:srgbClr val="FF0000"/>
                </a:solidFill>
                <a:latin typeface="Calibri" pitchFamily="34" charset="0"/>
              </a:rPr>
              <a:t>kompajleri</a:t>
            </a:r>
            <a:r>
              <a:rPr lang="sr-Latn-RS" sz="2100" smtClean="0">
                <a:latin typeface="Calibri" pitchFamily="34" charset="0"/>
              </a:rPr>
              <a:t>.</a:t>
            </a:r>
            <a:endParaRPr lang="sr-Latn-RS" sz="2100"/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vi-VN" sz="2100" smtClean="0">
                <a:latin typeface="Calibri" pitchFamily="34" charset="0"/>
              </a:rPr>
              <a:t>Interpreteri prolaze kroz izvorni k</a:t>
            </a:r>
            <a:r>
              <a:rPr lang="sr-Latn-RS" sz="2100" smtClean="0">
                <a:latin typeface="Calibri" pitchFamily="34" charset="0"/>
              </a:rPr>
              <a:t>ô</a:t>
            </a:r>
            <a:r>
              <a:rPr lang="vi-VN" sz="2100" smtClean="0">
                <a:latin typeface="Calibri" pitchFamily="34" charset="0"/>
              </a:rPr>
              <a:t>d naredbu po naredbu, vrše prepoznavanje naredbe i pozivaju dio koda intepretera koji tumači tu naredbu.</a:t>
            </a:r>
            <a:endParaRPr lang="vi-VN" sz="210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Latn-RS" sz="2100" smtClean="0"/>
              <a:t>Prednosti i</a:t>
            </a:r>
            <a:r>
              <a:rPr lang="vi-VN" sz="2100" smtClean="0">
                <a:latin typeface="Calibri" pitchFamily="34" charset="0"/>
              </a:rPr>
              <a:t>nterpreter</a:t>
            </a:r>
            <a:r>
              <a:rPr lang="sr-Latn-RS" sz="2100" smtClean="0"/>
              <a:t>a:</a:t>
            </a:r>
            <a:endParaRPr lang="sr-Latn-RS" sz="2100"/>
          </a:p>
          <a:p>
            <a:pPr lvl="1" fontAlgn="auto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sz="2100" smtClean="0">
                <a:solidFill>
                  <a:srgbClr val="00B050"/>
                </a:solidFill>
                <a:latin typeface="Calibri" pitchFamily="34" charset="0"/>
                <a:ea typeface="Adobe Gothic Std B" pitchFamily="34" charset="-128"/>
              </a:rPr>
              <a:t>relativno</a:t>
            </a:r>
            <a:r>
              <a:rPr lang="sr-Latn-RS" sz="2100" smtClean="0">
                <a:solidFill>
                  <a:srgbClr val="00B050"/>
                </a:solidFill>
                <a:latin typeface="Calibri" pitchFamily="34" charset="0"/>
                <a:ea typeface="Adobe Gothic Std B" pitchFamily="34" charset="-128"/>
              </a:rPr>
              <a:t> su</a:t>
            </a:r>
            <a:r>
              <a:rPr lang="vi-VN" sz="2100" smtClean="0">
                <a:solidFill>
                  <a:srgbClr val="00B050"/>
                </a:solidFill>
                <a:latin typeface="Calibri" pitchFamily="34" charset="0"/>
                <a:ea typeface="Adobe Gothic Std B" pitchFamily="34" charset="-128"/>
              </a:rPr>
              <a:t> jednostavni, </a:t>
            </a:r>
            <a:endParaRPr lang="sr-Latn-RS" sz="2100" smtClean="0">
              <a:solidFill>
                <a:srgbClr val="00B050"/>
              </a:solidFill>
              <a:latin typeface="Calibri" pitchFamily="34" charset="0"/>
              <a:ea typeface="Adobe Gothic Std B" pitchFamily="34" charset="-128"/>
            </a:endParaRPr>
          </a:p>
          <a:p>
            <a:pPr lvl="1" fontAlgn="auto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vi-VN" sz="2100" smtClean="0">
                <a:solidFill>
                  <a:srgbClr val="00B050"/>
                </a:solidFill>
                <a:latin typeface="Calibri" pitchFamily="34" charset="0"/>
                <a:ea typeface="Adobe Gothic Std B" pitchFamily="34" charset="-128"/>
              </a:rPr>
              <a:t>ne stvaraju izvršne verzije programa na računaru</a:t>
            </a:r>
            <a:r>
              <a:rPr lang="sr-Latn-RS" sz="2100" smtClean="0">
                <a:solidFill>
                  <a:srgbClr val="00B050"/>
                </a:solidFill>
                <a:latin typeface="Calibri" pitchFamily="34" charset="0"/>
                <a:ea typeface="Adobe Gothic Std B" pitchFamily="34" charset="-128"/>
              </a:rPr>
              <a:t>,</a:t>
            </a:r>
            <a:r>
              <a:rPr lang="vi-VN" sz="2100" smtClean="0">
                <a:solidFill>
                  <a:srgbClr val="00B050"/>
                </a:solidFill>
                <a:latin typeface="Calibri" pitchFamily="34" charset="0"/>
                <a:ea typeface="Adobe Gothic Std B" pitchFamily="34" charset="-128"/>
              </a:rPr>
              <a:t> pa štede memoriju.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vi-VN" sz="2100" smtClean="0">
                <a:latin typeface="Calibri" pitchFamily="34" charset="0"/>
              </a:rPr>
              <a:t>Mane </a:t>
            </a:r>
            <a:r>
              <a:rPr lang="sr-Latn-RS" sz="2100" smtClean="0">
                <a:latin typeface="Calibri" pitchFamily="34" charset="0"/>
              </a:rPr>
              <a:t>i</a:t>
            </a:r>
            <a:r>
              <a:rPr lang="vi-VN" sz="2100" smtClean="0">
                <a:latin typeface="Calibri" pitchFamily="34" charset="0"/>
              </a:rPr>
              <a:t>nterpreter</a:t>
            </a:r>
            <a:r>
              <a:rPr lang="sr-Latn-RS" sz="2100" smtClean="0">
                <a:latin typeface="Calibri" pitchFamily="34" charset="0"/>
              </a:rPr>
              <a:t>a: </a:t>
            </a:r>
            <a:endParaRPr lang="sr-Latn-RS" sz="2100"/>
          </a:p>
          <a:p>
            <a:pPr lvl="1" fontAlgn="auto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sz="2100" smtClean="0">
                <a:solidFill>
                  <a:srgbClr val="FF0000"/>
                </a:solidFill>
                <a:latin typeface="Calibri" pitchFamily="34" charset="0"/>
              </a:rPr>
              <a:t>sporost, </a:t>
            </a:r>
            <a:endParaRPr lang="sr-Latn-RS" sz="2100" smtClean="0">
              <a:solidFill>
                <a:srgbClr val="FF0000"/>
              </a:solidFill>
              <a:latin typeface="Calibri" pitchFamily="34" charset="0"/>
            </a:endParaRPr>
          </a:p>
          <a:p>
            <a:pPr lvl="1" fontAlgn="auto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sz="2100" smtClean="0">
                <a:solidFill>
                  <a:srgbClr val="FF0000"/>
                </a:solidFill>
                <a:latin typeface="Calibri" pitchFamily="34" charset="0"/>
              </a:rPr>
              <a:t>program </a:t>
            </a:r>
            <a:r>
              <a:rPr lang="sr-Latn-RS" sz="2100" smtClean="0">
                <a:solidFill>
                  <a:srgbClr val="FF0000"/>
                </a:solidFill>
                <a:latin typeface="Calibri" pitchFamily="34" charset="0"/>
              </a:rPr>
              <a:t>se </a:t>
            </a:r>
            <a:r>
              <a:rPr lang="vi-VN" sz="2100" smtClean="0">
                <a:solidFill>
                  <a:srgbClr val="FF0000"/>
                </a:solidFill>
                <a:latin typeface="Calibri" pitchFamily="34" charset="0"/>
              </a:rPr>
              <a:t>ne može tumačiti bez </a:t>
            </a:r>
            <a:r>
              <a:rPr lang="sr-Latn-RS" sz="2100" smtClean="0">
                <a:solidFill>
                  <a:srgbClr val="FF0000"/>
                </a:solidFill>
                <a:latin typeface="Calibri" pitchFamily="34" charset="0"/>
              </a:rPr>
              <a:t>interpretera</a:t>
            </a:r>
            <a:r>
              <a:rPr lang="vi-VN" sz="2100" smtClean="0">
                <a:solidFill>
                  <a:srgbClr val="FF0000"/>
                </a:solidFill>
                <a:latin typeface="Calibri" pitchFamily="34" charset="0"/>
              </a:rPr>
              <a:t>,</a:t>
            </a:r>
            <a:endParaRPr lang="sr-Latn-RS" sz="2100" smtClean="0">
              <a:solidFill>
                <a:srgbClr val="FF0000"/>
              </a:solidFill>
              <a:latin typeface="Calibri" pitchFamily="34" charset="0"/>
            </a:endParaRPr>
          </a:p>
          <a:p>
            <a:pPr lvl="1" fontAlgn="auto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vi-VN" sz="2100" smtClean="0">
                <a:solidFill>
                  <a:srgbClr val="FF0000"/>
                </a:solidFill>
                <a:latin typeface="Calibri" pitchFamily="34" charset="0"/>
              </a:rPr>
              <a:t>ne postoji mogućnost sakrivanja sopstvene programerske veštine.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Latn-RS" sz="2100" smtClean="0"/>
              <a:t>P</a:t>
            </a:r>
            <a:r>
              <a:rPr lang="vi-VN" sz="2100" smtClean="0">
                <a:latin typeface="Calibri" pitchFamily="34" charset="0"/>
              </a:rPr>
              <a:t>oznati</a:t>
            </a:r>
            <a:r>
              <a:rPr lang="vi-VN" sz="2100" smtClean="0"/>
              <a:t> </a:t>
            </a:r>
            <a:r>
              <a:rPr lang="vi-VN" sz="2100" smtClean="0">
                <a:latin typeface="Calibri" pitchFamily="34" charset="0"/>
              </a:rPr>
              <a:t>interpreter</a:t>
            </a:r>
            <a:r>
              <a:rPr lang="sr-Latn-RS" sz="2100" smtClean="0"/>
              <a:t>i</a:t>
            </a:r>
            <a:r>
              <a:rPr lang="vi-VN" sz="2100" smtClean="0"/>
              <a:t> </a:t>
            </a:r>
            <a:r>
              <a:rPr lang="sr-Latn-RS" sz="2100" smtClean="0"/>
              <a:t>su</a:t>
            </a:r>
            <a:r>
              <a:rPr lang="vi-VN" sz="2100" smtClean="0"/>
              <a:t> </a:t>
            </a:r>
            <a:r>
              <a:rPr lang="vi-VN" sz="2100" smtClean="0">
                <a:latin typeface="Calibri" pitchFamily="34" charset="0"/>
              </a:rPr>
              <a:t>Basic</a:t>
            </a:r>
            <a:r>
              <a:rPr lang="sr-Latn-RS" sz="2100" smtClean="0"/>
              <a:t>, Java, MATLAB</a:t>
            </a:r>
            <a:r>
              <a:rPr lang="vi-VN" sz="2100" smtClean="0"/>
              <a:t>.</a:t>
            </a:r>
            <a:endParaRPr lang="vi-VN" sz="2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4450"/>
            <a:ext cx="8135938" cy="1143000"/>
          </a:xfrm>
        </p:spPr>
        <p:txBody>
          <a:bodyPr/>
          <a:lstStyle/>
          <a:p>
            <a:r>
              <a:rPr lang="sr-Latn-RS" sz="4000" smtClean="0"/>
              <a:t>Programski prevodioci - Kompajleri</a:t>
            </a:r>
            <a:endParaRPr lang="en-US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96975"/>
            <a:ext cx="8713788" cy="53276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sr-Latn-RS" sz="2400" smtClean="0">
                <a:latin typeface="Calibri" pitchFamily="34" charset="0"/>
              </a:rPr>
              <a:t>Kompaj</a:t>
            </a:r>
            <a:r>
              <a:rPr lang="en-US" sz="2400" smtClean="0">
                <a:latin typeface="Calibri" pitchFamily="34" charset="0"/>
              </a:rPr>
              <a:t>l</a:t>
            </a:r>
            <a:r>
              <a:rPr lang="sr-Latn-RS" sz="2400" smtClean="0">
                <a:latin typeface="Calibri" pitchFamily="34" charset="0"/>
              </a:rPr>
              <a:t>eri prave izvršnu verziju programa (</a:t>
            </a:r>
            <a:r>
              <a:rPr lang="sr-Latn-RS" sz="2400" smtClean="0">
                <a:solidFill>
                  <a:srgbClr val="FF3300"/>
                </a:solidFill>
                <a:latin typeface="Calibri" pitchFamily="34" charset="0"/>
              </a:rPr>
              <a:t>.exe</a:t>
            </a:r>
            <a:r>
              <a:rPr lang="sr-Latn-RS" sz="2400" smtClean="0">
                <a:latin typeface="Calibri" pitchFamily="34" charset="0"/>
              </a:rPr>
              <a:t> fajl), koji predstavlja samostalnu aplikaciju (može se izvršavati bez dodatnog softvera).</a:t>
            </a:r>
            <a:endParaRPr lang="vi-VN" sz="240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vi-VN" sz="2400" smtClean="0">
                <a:latin typeface="Calibri" pitchFamily="34" charset="0"/>
              </a:rPr>
              <a:t>Kompajliranje je znatno složenije</a:t>
            </a:r>
            <a:r>
              <a:rPr lang="sr-Latn-RS" sz="2400" smtClean="0">
                <a:latin typeface="Calibri" pitchFamily="34" charset="0"/>
              </a:rPr>
              <a:t> od interpretiranja.</a:t>
            </a:r>
            <a:endParaRPr lang="vi-VN" sz="240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vi-VN" sz="2400" smtClean="0">
                <a:latin typeface="Calibri" pitchFamily="34" charset="0"/>
              </a:rPr>
              <a:t>Prednosti kompajlera</a:t>
            </a:r>
            <a:r>
              <a:rPr lang="sr-Latn-RS" sz="2400" smtClean="0">
                <a:latin typeface="Calibri" pitchFamily="34" charset="0"/>
              </a:rPr>
              <a:t>: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vi-VN" sz="2100" smtClean="0">
                <a:solidFill>
                  <a:srgbClr val="00B050"/>
                </a:solidFill>
                <a:latin typeface="Calibri" pitchFamily="34" charset="0"/>
              </a:rPr>
              <a:t>brzina izvršavanja, </a:t>
            </a:r>
            <a:endParaRPr lang="sr-Latn-RS" sz="2100" smtClean="0">
              <a:solidFill>
                <a:srgbClr val="00B050"/>
              </a:solidFill>
              <a:latin typeface="Calibri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vi-VN" sz="2100" smtClean="0">
                <a:solidFill>
                  <a:srgbClr val="00B050"/>
                </a:solidFill>
                <a:latin typeface="Calibri" pitchFamily="34" charset="0"/>
              </a:rPr>
              <a:t>sakrivanje programerske veštine, </a:t>
            </a:r>
            <a:endParaRPr lang="sr-Latn-RS" sz="2100" smtClean="0">
              <a:solidFill>
                <a:srgbClr val="00B050"/>
              </a:solidFill>
              <a:latin typeface="Calibri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vi-VN" sz="2100" smtClean="0">
                <a:solidFill>
                  <a:srgbClr val="00B050"/>
                </a:solidFill>
                <a:latin typeface="Calibri" pitchFamily="34" charset="0"/>
              </a:rPr>
              <a:t>finalni produkt je samostalan bez potrebe za isporučivanjem programa za tumačenje (kompajliranje).</a:t>
            </a:r>
          </a:p>
          <a:p>
            <a:pPr>
              <a:buFont typeface="Wingdings" pitchFamily="2" charset="2"/>
              <a:buChar char="§"/>
            </a:pPr>
            <a:r>
              <a:rPr lang="sr-Latn-RS" sz="2400" smtClean="0">
                <a:latin typeface="Calibri" pitchFamily="34" charset="0"/>
              </a:rPr>
              <a:t>M</a:t>
            </a:r>
            <a:r>
              <a:rPr lang="vi-VN" sz="2400" smtClean="0">
                <a:latin typeface="Calibri" pitchFamily="34" charset="0"/>
              </a:rPr>
              <a:t>ana kompajlera</a:t>
            </a:r>
            <a:r>
              <a:rPr lang="sr-Latn-RS" sz="2400" smtClean="0">
                <a:latin typeface="Calibri" pitchFamily="34" charset="0"/>
              </a:rPr>
              <a:t> </a:t>
            </a:r>
            <a:r>
              <a:rPr lang="vi-VN" sz="2400" smtClean="0">
                <a:latin typeface="Calibri" pitchFamily="34" charset="0"/>
              </a:rPr>
              <a:t>je </a:t>
            </a:r>
            <a:r>
              <a:rPr lang="vi-VN" sz="2400" smtClean="0">
                <a:solidFill>
                  <a:srgbClr val="FF0000"/>
                </a:solidFill>
                <a:latin typeface="Calibri" pitchFamily="34" charset="0"/>
              </a:rPr>
              <a:t>složenost</a:t>
            </a:r>
            <a:r>
              <a:rPr lang="vi-VN" sz="2400" smtClean="0">
                <a:latin typeface="Calibri" pitchFamily="34" charset="0"/>
              </a:rPr>
              <a:t>.</a:t>
            </a:r>
            <a:r>
              <a:rPr lang="sr-Latn-RS" sz="2400" smtClean="0">
                <a:latin typeface="Calibri" pitchFamily="34" charset="0"/>
              </a:rPr>
              <a:t> Kompajleri su skupi programi, kreiranje jednog kompajlera je vrlo složen proces. Detaljno izučavanje procesa kompajliranja po pravilu zahteva poseban kurs.</a:t>
            </a:r>
          </a:p>
          <a:p>
            <a:pPr>
              <a:buFont typeface="Wingdings" pitchFamily="2" charset="2"/>
              <a:buChar char="§"/>
            </a:pPr>
            <a:r>
              <a:rPr lang="sr-Latn-RS" sz="2400" smtClean="0">
                <a:latin typeface="Calibri" pitchFamily="34" charset="0"/>
              </a:rPr>
              <a:t>Jezici čiji se programi kompajliraju su C, C++, Fortran, Pascal, Visual Basic.</a:t>
            </a:r>
            <a:endParaRPr lang="vi-VN" sz="24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r-Latn-RS" sz="7000" b="1" smtClean="0"/>
              <a:t>M A T L A B</a:t>
            </a:r>
            <a:endParaRPr lang="en-GB" sz="7000" b="1"/>
          </a:p>
        </p:txBody>
      </p:sp>
    </p:spTree>
    <p:extLst>
      <p:ext uri="{BB962C8B-B14F-4D97-AF65-F5344CB8AC3E}">
        <p14:creationId xmlns:p14="http://schemas.microsoft.com/office/powerpoint/2010/main" val="44531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4450"/>
            <a:ext cx="8135938" cy="1143000"/>
          </a:xfrm>
        </p:spPr>
        <p:txBody>
          <a:bodyPr/>
          <a:lstStyle/>
          <a:p>
            <a:pPr algn="l"/>
            <a:r>
              <a:rPr lang="en-US" sz="4000"/>
              <a:t>Šta je MATLAB?</a:t>
            </a:r>
            <a:endParaRPr lang="en-US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68760"/>
            <a:ext cx="8713788" cy="4824536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1200"/>
              </a:spcAft>
              <a:buSzPct val="120000"/>
              <a:buFont typeface="Wingdings" pitchFamily="2" charset="2"/>
              <a:buChar char="§"/>
              <a:defRPr/>
            </a:pPr>
            <a:r>
              <a:rPr lang="en-US" sz="2300"/>
              <a:t>MATLAB </a:t>
            </a:r>
            <a:r>
              <a:rPr lang="sr-Latn-RS" sz="2300"/>
              <a:t>(</a:t>
            </a:r>
            <a:r>
              <a:rPr lang="sr-Latn-CS" sz="2300" b="1"/>
              <a:t>MAT</a:t>
            </a:r>
            <a:r>
              <a:rPr lang="sr-Latn-CS" sz="2300"/>
              <a:t>rix </a:t>
            </a:r>
            <a:r>
              <a:rPr lang="sr-Latn-CS" sz="2300" b="1"/>
              <a:t>LAB</a:t>
            </a:r>
            <a:r>
              <a:rPr lang="sr-Latn-CS" sz="2300"/>
              <a:t>oratory</a:t>
            </a:r>
            <a:r>
              <a:rPr lang="sr-Latn-RS" sz="2300"/>
              <a:t>) </a:t>
            </a:r>
            <a:r>
              <a:rPr lang="en-US" sz="2300"/>
              <a:t>je </a:t>
            </a:r>
            <a:r>
              <a:rPr lang="en-US" sz="2300" b="1">
                <a:solidFill>
                  <a:srgbClr val="FF0000"/>
                </a:solidFill>
              </a:rPr>
              <a:t>okruženje za numeričke proračune</a:t>
            </a:r>
            <a:r>
              <a:rPr lang="en-US" sz="2300"/>
              <a:t> i </a:t>
            </a:r>
            <a:r>
              <a:rPr lang="en-US" sz="2300" b="1">
                <a:solidFill>
                  <a:srgbClr val="00B050"/>
                </a:solidFill>
              </a:rPr>
              <a:t>programski jezik</a:t>
            </a:r>
            <a:r>
              <a:rPr lang="en-US" sz="2300"/>
              <a:t> koji proizvodi firma MathWorks</a:t>
            </a:r>
            <a:r>
              <a:rPr lang="en-US" sz="2300" smtClean="0"/>
              <a:t>.</a:t>
            </a:r>
            <a:endParaRPr lang="en-US" sz="230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en-US" sz="2300"/>
              <a:t>MATLAB omogućava</a:t>
            </a:r>
            <a:r>
              <a:rPr lang="en-US" sz="2300" smtClean="0"/>
              <a:t>:</a:t>
            </a:r>
            <a:endParaRPr lang="en-US" sz="2300"/>
          </a:p>
          <a:p>
            <a:pPr lvl="1" eaLnBrk="1" hangingPunct="1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n-US" sz="2100"/>
              <a:t>lako manipulisanje matricama, </a:t>
            </a:r>
          </a:p>
          <a:p>
            <a:pPr lvl="1" eaLnBrk="1" hangingPunct="1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sr-Latn-RS" sz="2100"/>
              <a:t>g</a:t>
            </a:r>
            <a:r>
              <a:rPr lang="en-US" sz="2100"/>
              <a:t>ra</a:t>
            </a:r>
            <a:r>
              <a:rPr lang="sr-Latn-RS" sz="2100"/>
              <a:t>fički </a:t>
            </a:r>
            <a:r>
              <a:rPr lang="en-US" sz="2100"/>
              <a:t>prikaz funkcija (</a:t>
            </a:r>
            <a:r>
              <a:rPr lang="sr-Latn-CS" sz="2100"/>
              <a:t>2D i 3D grafika</a:t>
            </a:r>
            <a:r>
              <a:rPr lang="en-US" sz="2100"/>
              <a:t>) i fitovanje, </a:t>
            </a:r>
          </a:p>
          <a:p>
            <a:pPr lvl="1" eaLnBrk="1" hangingPunct="1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n-US" sz="2100"/>
              <a:t>implementaciju algoritama, </a:t>
            </a:r>
          </a:p>
          <a:p>
            <a:pPr lvl="1" eaLnBrk="1" hangingPunct="1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n-US" sz="2100"/>
              <a:t>stvaranje grafičkog korisničkog interfejsa, 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en-US" sz="2100"/>
              <a:t>povezivanje sa programima pisanim u drugim jezicima</a:t>
            </a:r>
            <a:r>
              <a:rPr lang="sr-Latn-RS" sz="2100"/>
              <a:t>, uključujući C, C++, Java, Fortran</a:t>
            </a:r>
            <a:r>
              <a:rPr lang="en-US" sz="2100"/>
              <a:t>.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CS" sz="2300" smtClean="0"/>
              <a:t>Poseduje </a:t>
            </a:r>
            <a:r>
              <a:rPr lang="sr-Latn-CS" sz="2300"/>
              <a:t>visoke performanse u numeričkim proračunima, i omogućava znatno elegantnije proračune nego što to čine programski jezici poput Fortran-a, Pascal-a, C-</a:t>
            </a:r>
            <a:r>
              <a:rPr lang="en-US" sz="2300"/>
              <a:t>a</a:t>
            </a:r>
            <a:r>
              <a:rPr lang="sr-Latn-CS" sz="2300"/>
              <a:t>.</a:t>
            </a:r>
            <a:endParaRPr lang="en-US" sz="2300"/>
          </a:p>
          <a:p>
            <a:pPr eaLnBrk="1" hangingPunct="1">
              <a:spcBef>
                <a:spcPts val="0"/>
              </a:spcBef>
              <a:spcAft>
                <a:spcPts val="600"/>
              </a:spcAft>
              <a:buSzPct val="120000"/>
              <a:buFont typeface="Wingdings" pitchFamily="2" charset="2"/>
              <a:buChar char="§"/>
            </a:pPr>
            <a:r>
              <a:rPr lang="en-US" sz="2300"/>
              <a:t>MATLAB je interpreter</a:t>
            </a:r>
            <a:r>
              <a:rPr lang="en-US" sz="2300" smtClean="0"/>
              <a:t>.</a:t>
            </a:r>
            <a:endParaRPr lang="sr-Latn-CS" sz="2300"/>
          </a:p>
        </p:txBody>
      </p:sp>
    </p:spTree>
    <p:extLst>
      <p:ext uri="{BB962C8B-B14F-4D97-AF65-F5344CB8AC3E}">
        <p14:creationId xmlns:p14="http://schemas.microsoft.com/office/powerpoint/2010/main" val="109090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18" y="1095870"/>
            <a:ext cx="8101041" cy="562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72200" y="2336940"/>
            <a:ext cx="20155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sr-Latn-RS" sz="1800" b="1" smtClean="0">
                <a:solidFill>
                  <a:srgbClr val="FF0000"/>
                </a:solidFill>
                <a:latin typeface="+mj-lt"/>
              </a:rPr>
              <a:t>Komandni prozor</a:t>
            </a:r>
            <a:endParaRPr lang="en-GB" sz="1800" b="1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24638" y="6041286"/>
            <a:ext cx="18688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sr-Latn-RS" sz="1800" b="1" smtClean="0">
                <a:solidFill>
                  <a:srgbClr val="FF0000"/>
                </a:solidFill>
                <a:latin typeface="+mj-lt"/>
              </a:rPr>
              <a:t>Istorijat naredbi</a:t>
            </a:r>
            <a:endParaRPr lang="en-GB" sz="1800" b="1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39752" y="5018170"/>
            <a:ext cx="1656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sr-Latn-RS" sz="1800" b="1" smtClean="0">
                <a:solidFill>
                  <a:srgbClr val="FF0000"/>
                </a:solidFill>
                <a:latin typeface="+mj-lt"/>
              </a:rPr>
              <a:t>Radni prostor</a:t>
            </a:r>
            <a:endParaRPr lang="en-GB" sz="1800" b="1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11760" y="3461961"/>
            <a:ext cx="1296144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sr-Latn-RS" sz="1800" b="1" smtClean="0">
                <a:solidFill>
                  <a:srgbClr val="FF0000"/>
                </a:solidFill>
                <a:latin typeface="+mj-lt"/>
              </a:rPr>
              <a:t>Tekući folder</a:t>
            </a:r>
            <a:endParaRPr lang="en-GB" sz="1800" b="1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4450"/>
            <a:ext cx="8135938" cy="1143000"/>
          </a:xfrm>
        </p:spPr>
        <p:txBody>
          <a:bodyPr/>
          <a:lstStyle/>
          <a:p>
            <a:pPr algn="l"/>
            <a:r>
              <a:rPr lang="en-US" sz="4000" smtClean="0"/>
              <a:t>MATLAB</a:t>
            </a:r>
            <a:r>
              <a:rPr lang="sr-Latn-RS" sz="4000" smtClean="0"/>
              <a:t> razvojno okruženje</a:t>
            </a:r>
            <a:endParaRPr lang="en-US" sz="4000" smtClean="0"/>
          </a:p>
        </p:txBody>
      </p:sp>
    </p:spTree>
    <p:extLst>
      <p:ext uri="{BB962C8B-B14F-4D97-AF65-F5344CB8AC3E}">
        <p14:creationId xmlns:p14="http://schemas.microsoft.com/office/powerpoint/2010/main" val="224445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4450"/>
            <a:ext cx="8135938" cy="1143000"/>
          </a:xfrm>
        </p:spPr>
        <p:txBody>
          <a:bodyPr/>
          <a:lstStyle/>
          <a:p>
            <a:pPr algn="l"/>
            <a:r>
              <a:rPr lang="en-US" sz="4000"/>
              <a:t>MATLAB </a:t>
            </a:r>
            <a:r>
              <a:rPr lang="en-US" sz="4000" smtClean="0"/>
              <a:t>promenljive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68760"/>
            <a:ext cx="8713788" cy="475252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SzPct val="120000"/>
              <a:buFont typeface="Wingdings" pitchFamily="2" charset="2"/>
              <a:buChar char="§"/>
              <a:defRPr/>
            </a:pPr>
            <a:r>
              <a:rPr lang="it-IT" sz="2300"/>
              <a:t>Osnovni element je matrica koja ne zahteva </a:t>
            </a:r>
            <a:r>
              <a:rPr lang="sr-Latn-RS" sz="2300" smtClean="0"/>
              <a:t>deklaraciju (navođenje pre upotrebe) i </a:t>
            </a:r>
            <a:r>
              <a:rPr lang="it-IT" sz="2300" smtClean="0"/>
              <a:t>dimenzionisanje</a:t>
            </a:r>
            <a:r>
              <a:rPr lang="it-IT" sz="230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sl-SI" sz="2400"/>
              <a:t>Ime </a:t>
            </a:r>
            <a:r>
              <a:rPr lang="sl-SI" sz="2400" smtClean="0"/>
              <a:t>promenljive (matrice):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SzPct val="120000"/>
              <a:buFont typeface="Arial" pitchFamily="34" charset="0"/>
              <a:buChar char="•"/>
              <a:defRPr/>
            </a:pPr>
            <a:r>
              <a:rPr lang="sl-SI" sz="2100" smtClean="0"/>
              <a:t>može </a:t>
            </a:r>
            <a:r>
              <a:rPr lang="sl-SI" sz="2100"/>
              <a:t>sadržati mala i velika slova, cifre i </a:t>
            </a:r>
            <a:r>
              <a:rPr lang="sl-SI" sz="2100" smtClean="0"/>
              <a:t>donju crtu (podvlaku) </a:t>
            </a:r>
            <a:r>
              <a:rPr lang="sl-SI" sz="2100" b="1" smtClean="0">
                <a:solidFill>
                  <a:srgbClr val="FF0000"/>
                </a:solidFill>
              </a:rPr>
              <a:t>_</a:t>
            </a:r>
            <a:r>
              <a:rPr lang="sl-SI" sz="2100" smtClean="0"/>
              <a:t> 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buSzPct val="120000"/>
              <a:buFont typeface="Arial" pitchFamily="34" charset="0"/>
              <a:buChar char="•"/>
              <a:defRPr/>
            </a:pPr>
            <a:r>
              <a:rPr lang="sl-SI" sz="2100" smtClean="0"/>
              <a:t>mora početi slovom.</a:t>
            </a:r>
            <a:endParaRPr lang="sl-SI" sz="2100"/>
          </a:p>
          <a:p>
            <a:pPr marL="0" indent="0">
              <a:buNone/>
              <a:tabLst>
                <a:tab pos="361950" algn="l"/>
              </a:tabLst>
              <a:defRPr/>
            </a:pPr>
            <a:r>
              <a:rPr lang="sl-SI" sz="2400"/>
              <a:t>	</a:t>
            </a:r>
            <a:r>
              <a:rPr lang="sl-SI" sz="2200" u="sng"/>
              <a:t>Dozvoljena imena</a:t>
            </a:r>
            <a:r>
              <a:rPr lang="sl-SI" sz="2200"/>
              <a:t>		 </a:t>
            </a:r>
            <a:r>
              <a:rPr lang="sl-SI" sz="2200" u="sng"/>
              <a:t>Nedozvoljena imena</a:t>
            </a:r>
            <a:endParaRPr lang="sl-SI" sz="2200" b="1" u="sng">
              <a:solidFill>
                <a:srgbClr val="00B050"/>
              </a:solidFill>
            </a:endParaRPr>
          </a:p>
          <a:p>
            <a:pPr marL="1077913" indent="0" eaLnBrk="1" hangingPunct="1">
              <a:spcBef>
                <a:spcPts val="0"/>
              </a:spcBef>
              <a:buNone/>
              <a:tabLst>
                <a:tab pos="4749800" algn="l"/>
              </a:tabLst>
              <a:defRPr/>
            </a:pPr>
            <a:r>
              <a:rPr lang="sl-SI" sz="2000" b="1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aa	</a:t>
            </a:r>
            <a:r>
              <a:rPr lang="sl-SI" sz="2000" b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1a</a:t>
            </a:r>
            <a:endParaRPr lang="sl-SI" sz="2000" b="1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 marL="1077913" indent="0" eaLnBrk="1" hangingPunct="1">
              <a:spcBef>
                <a:spcPts val="0"/>
              </a:spcBef>
              <a:buNone/>
              <a:tabLst>
                <a:tab pos="4749800" algn="l"/>
              </a:tabLst>
              <a:defRPr/>
            </a:pPr>
            <a:r>
              <a:rPr lang="sl-SI" sz="2000" b="1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a1 	</a:t>
            </a:r>
            <a:r>
              <a:rPr lang="sl-SI" sz="2000" b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a&amp;a</a:t>
            </a:r>
            <a:endParaRPr lang="sl-SI" sz="2000" b="1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 marL="1077913" indent="0" eaLnBrk="1" hangingPunct="1">
              <a:spcBef>
                <a:spcPts val="0"/>
              </a:spcBef>
              <a:buNone/>
              <a:tabLst>
                <a:tab pos="4749800" algn="l"/>
              </a:tabLst>
              <a:defRPr/>
            </a:pPr>
            <a:r>
              <a:rPr lang="sl-SI" sz="2000" b="1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a_b	</a:t>
            </a:r>
            <a:r>
              <a:rPr lang="sl-SI" sz="2000" b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 b</a:t>
            </a:r>
            <a:endParaRPr lang="sl-SI" sz="2000" b="1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 marL="1077913" indent="0" eaLnBrk="1" hangingPunct="1">
              <a:spcBef>
                <a:spcPts val="0"/>
              </a:spcBef>
              <a:buNone/>
              <a:tabLst>
                <a:tab pos="4749800" algn="l"/>
              </a:tabLst>
              <a:defRPr/>
            </a:pPr>
            <a:r>
              <a:rPr lang="sl-SI" sz="2000" b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Trebinje</a:t>
            </a:r>
            <a:r>
              <a:rPr lang="sl-SI" sz="2000" b="1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sl-SI" sz="2000" b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_Trebinje</a:t>
            </a:r>
            <a:endParaRPr lang="sl-SI" sz="2000" b="1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RS" sz="2400" smtClean="0"/>
              <a:t>MATLAB </a:t>
            </a:r>
            <a:r>
              <a:rPr lang="sr-Latn-RS" sz="2400"/>
              <a:t>pravi razliku između malih i velikih slova (eng. case-sensitive). Tako, </a:t>
            </a:r>
            <a:r>
              <a:rPr lang="sr-Latn-RS" sz="2400" b="1">
                <a:latin typeface="Consolas" pitchFamily="49" charset="0"/>
                <a:cs typeface="Consolas" pitchFamily="49" charset="0"/>
              </a:rPr>
              <a:t>aa</a:t>
            </a:r>
            <a:r>
              <a:rPr lang="sr-Latn-RS" sz="2400"/>
              <a:t>, </a:t>
            </a:r>
            <a:r>
              <a:rPr lang="sr-Latn-RS" sz="2400" b="1" smtClean="0">
                <a:latin typeface="Consolas" pitchFamily="49" charset="0"/>
                <a:cs typeface="Consolas" pitchFamily="49" charset="0"/>
              </a:rPr>
              <a:t>aA</a:t>
            </a:r>
            <a:r>
              <a:rPr lang="sr-Latn-RS" sz="2400"/>
              <a:t>, </a:t>
            </a:r>
            <a:r>
              <a:rPr lang="sr-Latn-RS" sz="2400" b="1">
                <a:latin typeface="Consolas" pitchFamily="49" charset="0"/>
                <a:cs typeface="Consolas" pitchFamily="49" charset="0"/>
              </a:rPr>
              <a:t>Aa</a:t>
            </a:r>
            <a:r>
              <a:rPr lang="sr-Latn-RS" sz="2400"/>
              <a:t> i </a:t>
            </a:r>
            <a:r>
              <a:rPr lang="sr-Latn-RS" sz="2400" b="1">
                <a:latin typeface="Consolas" pitchFamily="49" charset="0"/>
                <a:cs typeface="Consolas" pitchFamily="49" charset="0"/>
              </a:rPr>
              <a:t>AA</a:t>
            </a:r>
            <a:r>
              <a:rPr lang="sr-Latn-RS" sz="2400"/>
              <a:t> nisu iste </a:t>
            </a:r>
            <a:r>
              <a:rPr lang="sr-Latn-RS" sz="2400" smtClean="0"/>
              <a:t>promenljive.</a:t>
            </a:r>
            <a:endParaRPr lang="sr-Latn-RS" sz="2400"/>
          </a:p>
        </p:txBody>
      </p:sp>
    </p:spTree>
    <p:extLst>
      <p:ext uri="{BB962C8B-B14F-4D97-AF65-F5344CB8AC3E}">
        <p14:creationId xmlns:p14="http://schemas.microsoft.com/office/powerpoint/2010/main" val="20209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4450"/>
            <a:ext cx="8135938" cy="1143000"/>
          </a:xfrm>
        </p:spPr>
        <p:txBody>
          <a:bodyPr/>
          <a:lstStyle/>
          <a:p>
            <a:pPr algn="l"/>
            <a:r>
              <a:rPr lang="sr-Latn-RS" sz="4000" smtClean="0"/>
              <a:t>Dodela vrednosti</a:t>
            </a:r>
            <a:endParaRPr lang="en-US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68760"/>
            <a:ext cx="8713788" cy="475252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SzPct val="120000"/>
              <a:buFont typeface="Wingdings" pitchFamily="2" charset="2"/>
              <a:buChar char="§"/>
              <a:defRPr/>
            </a:pPr>
            <a:r>
              <a:rPr lang="pl-PL" sz="2400" smtClean="0"/>
              <a:t>Dodela vrednosti u MATLAB-u ima oblik:</a:t>
            </a:r>
          </a:p>
          <a:p>
            <a:pPr marL="0" indent="0">
              <a:spcBef>
                <a:spcPts val="0"/>
              </a:spcBef>
              <a:buSzPct val="120000"/>
              <a:buNone/>
              <a:tabLst>
                <a:tab pos="355600" algn="l"/>
              </a:tabLst>
              <a:defRPr/>
            </a:pPr>
            <a:r>
              <a:rPr lang="pl-PL" sz="240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promjenljiva </a:t>
            </a:r>
            <a:r>
              <a:rPr lang="pl-PL" sz="240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= izraz</a:t>
            </a:r>
            <a:endParaRPr lang="pl-PL" sz="2400">
              <a:solidFill>
                <a:srgbClr val="FF0000"/>
              </a:solidFill>
            </a:endParaRPr>
          </a:p>
          <a:p>
            <a:pPr eaLnBrk="1" hangingPunct="1">
              <a:spcBef>
                <a:spcPts val="1200"/>
              </a:spcBef>
              <a:buSzPct val="120000"/>
              <a:buFont typeface="Wingdings" pitchFamily="2" charset="2"/>
              <a:buChar char="§"/>
              <a:defRPr/>
            </a:pPr>
            <a:r>
              <a:rPr lang="pl-PL" sz="2400" smtClean="0"/>
              <a:t>Na primer, izrazom 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SzPct val="120000"/>
              <a:buNone/>
              <a:tabLst>
                <a:tab pos="355600" algn="l"/>
              </a:tabLst>
              <a:defRPr/>
            </a:pPr>
            <a:r>
              <a:rPr lang="pl-PL" sz="240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	abc = 1234;</a:t>
            </a:r>
            <a:endParaRPr lang="sr-Latn-RS" sz="240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SzPct val="120000"/>
              <a:buNone/>
              <a:tabLst>
                <a:tab pos="355600" algn="l"/>
              </a:tabLst>
              <a:defRPr/>
            </a:pPr>
            <a:r>
              <a:rPr lang="sr-Latn-RS" sz="2400"/>
              <a:t>	</a:t>
            </a:r>
            <a:r>
              <a:rPr lang="en-US" sz="2400" smtClean="0"/>
              <a:t>broj 1234 se dodeljuje promenljiv</a:t>
            </a:r>
            <a:r>
              <a:rPr lang="sr-Latn-RS" sz="2400" smtClean="0"/>
              <a:t>oj</a:t>
            </a:r>
            <a:r>
              <a:rPr lang="en-US" sz="2400" smtClean="0"/>
              <a:t> </a:t>
            </a:r>
            <a:r>
              <a:rPr lang="sr-Latn-RS" sz="2400" smtClean="0">
                <a:latin typeface="Consolas" pitchFamily="49" charset="0"/>
                <a:cs typeface="Consolas" pitchFamily="49" charset="0"/>
              </a:rPr>
              <a:t>abc</a:t>
            </a:r>
            <a:r>
              <a:rPr lang="sr-Latn-RS" sz="2400"/>
              <a:t>.</a:t>
            </a:r>
            <a:endParaRPr lang="pl-PL" sz="2400"/>
          </a:p>
          <a:p>
            <a:pPr>
              <a:spcBef>
                <a:spcPts val="0"/>
              </a:spcBef>
              <a:buSzPct val="120000"/>
              <a:buFont typeface="Wingdings" pitchFamily="2" charset="2"/>
              <a:buChar char="§"/>
              <a:defRPr/>
            </a:pPr>
            <a:r>
              <a:rPr lang="sr-Latn-CS" sz="2400" smtClean="0"/>
              <a:t>Ako </a:t>
            </a:r>
            <a:r>
              <a:rPr lang="sr-Latn-CS" sz="2400"/>
              <a:t>se izostavi </a:t>
            </a:r>
            <a:r>
              <a:rPr lang="sr-Latn-CS" sz="2400" smtClean="0"/>
              <a:t>promenljiva </a:t>
            </a:r>
            <a:r>
              <a:rPr lang="sr-Latn-CS" sz="2400"/>
              <a:t>sa </a:t>
            </a:r>
            <a:r>
              <a:rPr lang="sr-Latn-CS" sz="2400" smtClean="0"/>
              <a:t>leve </a:t>
            </a:r>
            <a:r>
              <a:rPr lang="sr-Latn-CS" sz="2400"/>
              <a:t>strane znaka </a:t>
            </a:r>
            <a:r>
              <a:rPr lang="sr-Latn-CS" sz="2400" smtClean="0"/>
              <a:t>jednakosti, </a:t>
            </a:r>
            <a:r>
              <a:rPr lang="sr-Latn-CS" sz="2400"/>
              <a:t>privremena </a:t>
            </a:r>
            <a:r>
              <a:rPr lang="sr-Latn-CS" sz="2400" smtClean="0"/>
              <a:t>promenljiva </a:t>
            </a:r>
            <a:r>
              <a:rPr lang="sr-Latn-CS" sz="2400" b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ans</a:t>
            </a:r>
            <a:r>
              <a:rPr lang="sr-Latn-CS" sz="2400">
                <a:solidFill>
                  <a:srgbClr val="FF0000"/>
                </a:solidFill>
              </a:rPr>
              <a:t> </a:t>
            </a:r>
            <a:r>
              <a:rPr lang="sr-Latn-CS" sz="2400"/>
              <a:t>poprima </a:t>
            </a:r>
            <a:r>
              <a:rPr lang="sr-Latn-CS" sz="2400" smtClean="0"/>
              <a:t>vrednost izraza</a:t>
            </a:r>
            <a:r>
              <a:rPr lang="sr-Latn-RS" sz="2400" smtClean="0"/>
              <a:t>, i pamti poslednju dodeljenu vrednost, tj. vrednost poslednjeg izvršenog izraza koji nije dodeljen nijednoj promenljivoj.</a:t>
            </a:r>
            <a:endParaRPr lang="en-US" sz="2400"/>
          </a:p>
          <a:p>
            <a:pPr>
              <a:spcBef>
                <a:spcPts val="1200"/>
              </a:spcBef>
              <a:buSzPct val="120000"/>
              <a:buFont typeface="Wingdings" pitchFamily="2" charset="2"/>
              <a:buChar char="§"/>
              <a:defRPr/>
            </a:pPr>
            <a:r>
              <a:rPr lang="en-US" sz="2400"/>
              <a:t>Ta</a:t>
            </a:r>
            <a:r>
              <a:rPr lang="sr-Latn-RS" sz="2400"/>
              <a:t>čka-zarez</a:t>
            </a:r>
            <a:r>
              <a:rPr lang="pl-PL" sz="2400"/>
              <a:t> na kraju izraza sprečava ispis </a:t>
            </a:r>
            <a:r>
              <a:rPr lang="pl-PL" sz="2400" smtClean="0"/>
              <a:t/>
            </a:r>
            <a:br>
              <a:rPr lang="pl-PL" sz="2400" smtClean="0"/>
            </a:br>
            <a:r>
              <a:rPr lang="pl-PL" sz="2400" smtClean="0"/>
              <a:t>vrednosti promenljive </a:t>
            </a:r>
            <a:r>
              <a:rPr lang="pl-PL" sz="2400"/>
              <a:t>na ekranu</a:t>
            </a:r>
            <a:r>
              <a:rPr lang="pl-PL" sz="240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659" y="5342692"/>
            <a:ext cx="1531669" cy="140714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9934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4450"/>
            <a:ext cx="8135938" cy="1143000"/>
          </a:xfrm>
        </p:spPr>
        <p:txBody>
          <a:bodyPr/>
          <a:lstStyle/>
          <a:p>
            <a:pPr algn="l"/>
            <a:r>
              <a:rPr lang="sr-Latn-RS" sz="4000"/>
              <a:t>Tipovi podataka u </a:t>
            </a:r>
            <a:r>
              <a:rPr lang="sr-Latn-RS" sz="4000" smtClean="0"/>
              <a:t>MATLAB-u</a:t>
            </a:r>
            <a:endParaRPr lang="en-US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22833" y="1268760"/>
            <a:ext cx="8497639" cy="475252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Wingdings" pitchFamily="2" charset="2"/>
              <a:buChar char="§"/>
              <a:defRPr/>
            </a:pPr>
            <a:r>
              <a:rPr lang="pl-PL" sz="2300"/>
              <a:t>Osnovni tip podataka je matrica (brojeva)</a:t>
            </a:r>
            <a:r>
              <a:rPr lang="en-US" sz="2300"/>
              <a:t>.</a:t>
            </a:r>
            <a:endParaRPr lang="pl-PL" sz="2300"/>
          </a:p>
          <a:p>
            <a:pPr>
              <a:spcBef>
                <a:spcPts val="0"/>
              </a:spcBef>
              <a:buClr>
                <a:schemeClr val="tx1"/>
              </a:buClr>
              <a:buSzPct val="120000"/>
              <a:buFont typeface="Wingdings" pitchFamily="2" charset="2"/>
              <a:buChar char="§"/>
              <a:defRPr/>
            </a:pPr>
            <a:r>
              <a:rPr lang="pl-PL" sz="2300"/>
              <a:t>Skalar je matrica dimenzije </a:t>
            </a:r>
            <a:r>
              <a:rPr lang="pl-PL" sz="2300" smtClean="0"/>
              <a:t>1×1</a:t>
            </a:r>
            <a:endParaRPr lang="en-US" sz="2300"/>
          </a:p>
          <a:p>
            <a:pPr lvl="1" eaLnBrk="1" hangingPunct="1">
              <a:spcBef>
                <a:spcPts val="6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20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A = 2.3;</a:t>
            </a:r>
            <a:r>
              <a:rPr lang="sr-Latn-CS" sz="2200"/>
              <a:t> </a:t>
            </a:r>
            <a:r>
              <a:rPr lang="sr-Latn-CS" sz="2200" smtClean="0"/>
              <a:t>	</a:t>
            </a:r>
            <a:r>
              <a:rPr lang="en-US" sz="2200" smtClean="0"/>
              <a:t>=&gt;</a:t>
            </a:r>
            <a:r>
              <a:rPr lang="sr-Latn-CS" sz="2200" smtClean="0"/>
              <a:t> </a:t>
            </a:r>
            <a:r>
              <a:rPr lang="en-US" sz="2200"/>
              <a:t>realan broj</a:t>
            </a:r>
          </a:p>
          <a:p>
            <a:pPr lvl="1" eaLnBrk="1" hangingPunct="1">
              <a:spcBef>
                <a:spcPts val="6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20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B = 3e-5;</a:t>
            </a:r>
            <a:r>
              <a:rPr lang="en-US" sz="2200"/>
              <a:t> </a:t>
            </a:r>
            <a:r>
              <a:rPr lang="sr-Latn-RS" sz="2200" smtClean="0"/>
              <a:t>	</a:t>
            </a:r>
            <a:r>
              <a:rPr lang="en-US" sz="2200" smtClean="0"/>
              <a:t>=&gt;</a:t>
            </a:r>
            <a:r>
              <a:rPr lang="sr-Latn-CS" sz="2200" smtClean="0"/>
              <a:t> </a:t>
            </a:r>
            <a:r>
              <a:rPr lang="en-US" sz="2200"/>
              <a:t>realan broj u eksponencijalnom zapisu</a:t>
            </a:r>
          </a:p>
          <a:p>
            <a:pPr lvl="1" eaLnBrk="1" hangingPunct="1">
              <a:spcBef>
                <a:spcPts val="6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20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 = 2+3i;</a:t>
            </a:r>
            <a:r>
              <a:rPr lang="en-US" sz="2200"/>
              <a:t> </a:t>
            </a:r>
            <a:r>
              <a:rPr lang="sr-Latn-RS" sz="2200" smtClean="0"/>
              <a:t>	</a:t>
            </a:r>
            <a:r>
              <a:rPr lang="en-US" sz="2200" smtClean="0"/>
              <a:t>=&gt; </a:t>
            </a:r>
            <a:r>
              <a:rPr lang="en-US" sz="2200"/>
              <a:t>kompleksan broj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20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 =</a:t>
            </a:r>
            <a:r>
              <a:rPr lang="pl-PL" sz="2200" b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pl-PL" sz="220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220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tekst</a:t>
            </a:r>
            <a:r>
              <a:rPr lang="pl-PL" sz="220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220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sr-Latn-CS" sz="2200"/>
              <a:t> </a:t>
            </a:r>
            <a:r>
              <a:rPr lang="sr-Latn-CS" sz="2200" smtClean="0"/>
              <a:t>	</a:t>
            </a:r>
            <a:r>
              <a:rPr lang="en-US" sz="2200" smtClean="0"/>
              <a:t>=&gt; </a:t>
            </a:r>
            <a:r>
              <a:rPr lang="en-US" sz="2200"/>
              <a:t>tekstualna </a:t>
            </a:r>
            <a:r>
              <a:rPr lang="en-US" sz="2200" smtClean="0"/>
              <a:t>promenljiva </a:t>
            </a:r>
            <a:r>
              <a:rPr lang="sr-Latn-RS" sz="2200"/>
              <a:t>(</a:t>
            </a:r>
            <a:r>
              <a:rPr lang="en-US" sz="2200" smtClean="0"/>
              <a:t>string</a:t>
            </a:r>
            <a:r>
              <a:rPr lang="sr-Latn-RS" sz="2200" smtClean="0"/>
              <a:t>)</a:t>
            </a:r>
            <a:endParaRPr lang="en-US" sz="2200"/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300"/>
              <a:t>Ne vr</a:t>
            </a:r>
            <a:r>
              <a:rPr lang="sr-Latn-CS" sz="2300"/>
              <a:t>ši se deklaracija </a:t>
            </a:r>
            <a:r>
              <a:rPr lang="sr-Latn-CS" sz="2300" smtClean="0"/>
              <a:t>promenljivih</a:t>
            </a:r>
            <a:r>
              <a:rPr lang="sr-Latn-CS" sz="2300"/>
              <a:t>, već se tip i dimenzije određuju automatski prilikom </a:t>
            </a:r>
            <a:r>
              <a:rPr lang="sr-Latn-CS" sz="2300" smtClean="0"/>
              <a:t>dodele </a:t>
            </a:r>
            <a:r>
              <a:rPr lang="sr-Latn-CS" sz="2300"/>
              <a:t>vrijednosti nekoj </a:t>
            </a:r>
            <a:r>
              <a:rPr lang="sr-Latn-CS" sz="2300" smtClean="0"/>
              <a:t>promenljivoj</a:t>
            </a:r>
            <a:r>
              <a:rPr lang="sr-Latn-CS" sz="2300"/>
              <a:t>.</a:t>
            </a:r>
            <a:endParaRPr lang="en-US" sz="2300"/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Wingdings" pitchFamily="2" charset="2"/>
              <a:buChar char="§"/>
              <a:defRPr/>
            </a:pPr>
            <a:r>
              <a:rPr lang="sr-Latn-RS" sz="2300"/>
              <a:t>Numerički podaci su </a:t>
            </a:r>
            <a:r>
              <a:rPr lang="en-US" sz="2300" smtClean="0"/>
              <a:t>podrazum</a:t>
            </a:r>
            <a:r>
              <a:rPr lang="sr-Latn-RS" sz="2300" smtClean="0"/>
              <a:t>evano </a:t>
            </a:r>
            <a:r>
              <a:rPr lang="sr-Latn-RS" sz="2300"/>
              <a:t>tipa </a:t>
            </a:r>
            <a:r>
              <a:rPr lang="sr-Latn-RS" sz="230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sr-Latn-RS" sz="2300">
                <a:solidFill>
                  <a:srgbClr val="00B050"/>
                </a:solidFill>
              </a:rPr>
              <a:t> </a:t>
            </a:r>
            <a:r>
              <a:rPr lang="sr-Latn-RS" sz="2300"/>
              <a:t>(skalar </a:t>
            </a:r>
            <a:r>
              <a:rPr lang="sr-Latn-RS" sz="230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sr-Latn-RS" sz="2300"/>
              <a:t>, kompleksan broj tipa </a:t>
            </a:r>
            <a:r>
              <a:rPr lang="sr-Latn-RS" sz="230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double+i*double</a:t>
            </a:r>
            <a:r>
              <a:rPr lang="sr-Latn-RS" sz="2300"/>
              <a:t>).</a:t>
            </a:r>
            <a:endParaRPr lang="sr-Latn-CS" sz="2300"/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Wingdings" pitchFamily="2" charset="2"/>
              <a:buChar char="§"/>
              <a:defRPr/>
            </a:pPr>
            <a:r>
              <a:rPr lang="sr-Latn-CS" sz="2300"/>
              <a:t>Nakon </a:t>
            </a:r>
            <a:r>
              <a:rPr lang="sr-Latn-CS" sz="2300" b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%</a:t>
            </a:r>
            <a:r>
              <a:rPr lang="sr-Latn-CS" sz="2300"/>
              <a:t> se </a:t>
            </a:r>
            <a:r>
              <a:rPr lang="sr-Latn-CS" sz="2300" smtClean="0"/>
              <a:t>može uneti </a:t>
            </a:r>
            <a:r>
              <a:rPr lang="sr-Latn-CS" sz="2300"/>
              <a:t>komentar, tj. taj </a:t>
            </a:r>
            <a:r>
              <a:rPr lang="sr-Latn-CS" sz="2300" smtClean="0"/>
              <a:t>deo </a:t>
            </a:r>
            <a:r>
              <a:rPr lang="sr-Latn-CS" sz="2300"/>
              <a:t>koda se ne izvršava</a:t>
            </a:r>
            <a:r>
              <a:rPr lang="en-US" sz="2300"/>
              <a:t>.</a:t>
            </a:r>
            <a:endParaRPr lang="pl-PL" sz="2300" smtClean="0"/>
          </a:p>
        </p:txBody>
      </p:sp>
    </p:spTree>
    <p:extLst>
      <p:ext uri="{BB962C8B-B14F-4D97-AF65-F5344CB8AC3E}">
        <p14:creationId xmlns:p14="http://schemas.microsoft.com/office/powerpoint/2010/main" val="231664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63563" y="457200"/>
            <a:ext cx="5365750" cy="739775"/>
          </a:xfrm>
        </p:spPr>
        <p:txBody>
          <a:bodyPr/>
          <a:lstStyle/>
          <a:p>
            <a:r>
              <a:rPr lang="sr-Latn-CS" sz="3600" smtClean="0"/>
              <a:t>Osnovni podaci</a:t>
            </a:r>
            <a:r>
              <a:rPr lang="en-US" sz="3600" smtClean="0"/>
              <a:t> - osoblje</a:t>
            </a:r>
          </a:p>
        </p:txBody>
      </p:sp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357188" y="1984375"/>
            <a:ext cx="7786687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/>
          <a:lstStyle>
            <a:lvl1pPr marL="239713" indent="-239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sr-Latn-CS" u="sng" smtClean="0">
                <a:latin typeface="+mj-lt"/>
              </a:rPr>
              <a:t>Predavač</a:t>
            </a:r>
            <a:r>
              <a:rPr lang="en-US" smtClean="0">
                <a:latin typeface="+mj-lt"/>
              </a:rPr>
              <a:t>:	</a:t>
            </a:r>
            <a:r>
              <a:rPr lang="en-US" b="1" smtClean="0">
                <a:solidFill>
                  <a:srgbClr val="FF0000"/>
                </a:solidFill>
                <a:latin typeface="+mj-lt"/>
              </a:rPr>
              <a:t>Prof</a:t>
            </a:r>
            <a:r>
              <a:rPr lang="sr-Latn-CS" b="1" smtClean="0">
                <a:solidFill>
                  <a:srgbClr val="FF0000"/>
                </a:solidFill>
                <a:latin typeface="+mj-lt"/>
              </a:rPr>
              <a:t>. dr Slobodan Đukanović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sr-Latn-CS" b="1" smtClean="0">
                <a:solidFill>
                  <a:srgbClr val="FF0000"/>
                </a:solidFill>
                <a:latin typeface="+mj-lt"/>
              </a:rPr>
              <a:t>	</a:t>
            </a:r>
            <a:r>
              <a:rPr lang="sr-Latn-CS" b="1" smtClean="0">
                <a:latin typeface="+mj-lt"/>
              </a:rPr>
              <a:t>		</a:t>
            </a:r>
            <a:r>
              <a:rPr lang="sr-Latn-CS" smtClean="0">
                <a:latin typeface="+mj-lt"/>
              </a:rPr>
              <a:t>mail</a:t>
            </a:r>
            <a:r>
              <a:rPr lang="en-US" smtClean="0">
                <a:latin typeface="+mj-lt"/>
              </a:rPr>
              <a:t>:</a:t>
            </a:r>
            <a:r>
              <a:rPr lang="sr-Latn-CS" b="1" smtClean="0">
                <a:latin typeface="+mj-lt"/>
              </a:rPr>
              <a:t> </a:t>
            </a:r>
            <a:r>
              <a:rPr lang="sr-Latn-CS" b="1" smtClean="0">
                <a:solidFill>
                  <a:srgbClr val="006400"/>
                </a:solidFill>
                <a:latin typeface="+mj-lt"/>
              </a:rPr>
              <a:t>slobdj</a:t>
            </a:r>
            <a:r>
              <a:rPr lang="en-US" b="1" smtClean="0">
                <a:solidFill>
                  <a:srgbClr val="006400"/>
                </a:solidFill>
                <a:latin typeface="+mj-lt"/>
              </a:rPr>
              <a:t>@ac.me</a:t>
            </a:r>
            <a:endParaRPr lang="sr-Latn-CS" b="1" smtClean="0">
              <a:solidFill>
                <a:srgbClr val="006400"/>
              </a:solidFill>
              <a:latin typeface="+mj-lt"/>
            </a:endParaRP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sr-Latn-CS" b="1" smtClean="0">
                <a:solidFill>
                  <a:srgbClr val="006400"/>
                </a:solidFill>
                <a:latin typeface="+mj-lt"/>
              </a:rPr>
              <a:t>			</a:t>
            </a:r>
            <a:r>
              <a:rPr lang="sr-Latn-CS" smtClean="0">
                <a:latin typeface="+mj-lt"/>
              </a:rPr>
              <a:t>konsultacije:</a:t>
            </a:r>
            <a:r>
              <a:rPr lang="sr-Latn-CS" b="1" smtClean="0">
                <a:solidFill>
                  <a:srgbClr val="006400"/>
                </a:solidFill>
                <a:latin typeface="+mj-lt"/>
              </a:rPr>
              <a:t> </a:t>
            </a:r>
            <a:r>
              <a:rPr lang="en-US" b="1" smtClean="0">
                <a:solidFill>
                  <a:srgbClr val="CC6600"/>
                </a:solidFill>
                <a:latin typeface="+mj-lt"/>
              </a:rPr>
              <a:t>svaki dolazak</a:t>
            </a:r>
            <a:endParaRPr lang="sr-Latn-CS" b="1" smtClean="0">
              <a:solidFill>
                <a:srgbClr val="CC6600"/>
              </a:solidFill>
              <a:latin typeface="+mj-lt"/>
            </a:endParaRP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endParaRPr lang="en-US" u="sng" smtClean="0">
              <a:latin typeface="+mj-lt"/>
            </a:endParaRP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sr-Latn-CS" u="sng" smtClean="0">
                <a:latin typeface="+mj-lt"/>
              </a:rPr>
              <a:t>S</a:t>
            </a:r>
            <a:r>
              <a:rPr lang="en-US" u="sng" smtClean="0">
                <a:latin typeface="+mj-lt"/>
              </a:rPr>
              <a:t>aradnik</a:t>
            </a:r>
            <a:r>
              <a:rPr lang="en-US" smtClean="0">
                <a:latin typeface="+mj-lt"/>
              </a:rPr>
              <a:t>:	</a:t>
            </a:r>
            <a:r>
              <a:rPr lang="sr-Latn-CS" b="1" smtClean="0">
                <a:solidFill>
                  <a:srgbClr val="FF0000"/>
                </a:solidFill>
                <a:latin typeface="+mj-lt"/>
              </a:rPr>
              <a:t>M</a:t>
            </a:r>
            <a:r>
              <a:rPr lang="en-US" b="1" smtClean="0">
                <a:solidFill>
                  <a:srgbClr val="FF0000"/>
                </a:solidFill>
                <a:latin typeface="+mj-lt"/>
              </a:rPr>
              <a:t>r</a:t>
            </a:r>
            <a:r>
              <a:rPr lang="sr-Latn-CS" b="1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smtClean="0">
                <a:solidFill>
                  <a:srgbClr val="FF0000"/>
                </a:solidFill>
                <a:latin typeface="+mj-lt"/>
              </a:rPr>
              <a:t>Marina Mili</a:t>
            </a:r>
            <a:r>
              <a:rPr lang="sr-Latn-RS" b="1" smtClean="0">
                <a:solidFill>
                  <a:srgbClr val="FF0000"/>
                </a:solidFill>
                <a:latin typeface="+mj-lt"/>
              </a:rPr>
              <a:t>ćević</a:t>
            </a:r>
            <a:endParaRPr lang="sr-Latn-CS" b="1" smtClean="0">
              <a:solidFill>
                <a:srgbClr val="FF0000"/>
              </a:solidFill>
              <a:latin typeface="+mj-lt"/>
            </a:endParaRP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sr-Latn-CS" b="1" smtClean="0">
                <a:solidFill>
                  <a:srgbClr val="FF0000"/>
                </a:solidFill>
                <a:latin typeface="+mj-lt"/>
              </a:rPr>
              <a:t>	</a:t>
            </a:r>
            <a:r>
              <a:rPr lang="sr-Latn-CS" b="1" smtClean="0">
                <a:latin typeface="+mj-lt"/>
              </a:rPr>
              <a:t>		</a:t>
            </a:r>
            <a:r>
              <a:rPr lang="sr-Latn-CS" smtClean="0">
                <a:latin typeface="+mj-lt"/>
              </a:rPr>
              <a:t>mail</a:t>
            </a:r>
            <a:r>
              <a:rPr lang="en-US" smtClean="0">
                <a:latin typeface="+mj-lt"/>
              </a:rPr>
              <a:t>:</a:t>
            </a:r>
            <a:r>
              <a:rPr lang="sr-Latn-CS" b="1" smtClean="0">
                <a:latin typeface="+mj-lt"/>
              </a:rPr>
              <a:t> </a:t>
            </a:r>
            <a:r>
              <a:rPr lang="en-US" b="1" smtClean="0">
                <a:solidFill>
                  <a:srgbClr val="006400"/>
                </a:solidFill>
                <a:latin typeface="+mj-lt"/>
              </a:rPr>
              <a:t>marina.zirojevic@live.com</a:t>
            </a:r>
            <a:endParaRPr lang="sr-Latn-CS" b="1" smtClean="0">
              <a:solidFill>
                <a:srgbClr val="006400"/>
              </a:solidFill>
              <a:latin typeface="+mj-lt"/>
            </a:endParaRP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sr-Latn-CS" smtClean="0">
                <a:latin typeface="+mj-lt"/>
              </a:rPr>
              <a:t>			konsultacije:</a:t>
            </a:r>
            <a:r>
              <a:rPr lang="sr-Latn-CS" b="1" smtClean="0">
                <a:solidFill>
                  <a:srgbClr val="006400"/>
                </a:solidFill>
                <a:latin typeface="+mj-lt"/>
              </a:rPr>
              <a:t> </a:t>
            </a:r>
            <a:r>
              <a:rPr lang="sr-Latn-CS" b="1" smtClean="0">
                <a:solidFill>
                  <a:srgbClr val="CC6600"/>
                </a:solidFill>
                <a:latin typeface="+mj-lt"/>
              </a:rPr>
              <a:t>po dogovoru</a:t>
            </a:r>
            <a:endParaRPr lang="en-US" b="1" smtClean="0">
              <a:solidFill>
                <a:srgbClr val="CC66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4450"/>
            <a:ext cx="5256386" cy="1143000"/>
          </a:xfrm>
        </p:spPr>
        <p:txBody>
          <a:bodyPr/>
          <a:lstStyle/>
          <a:p>
            <a:pPr algn="l"/>
            <a:r>
              <a:rPr lang="sr-Latn-RS" sz="4000" smtClean="0"/>
              <a:t>Matrice u MATLAB-u</a:t>
            </a:r>
            <a:endParaRPr lang="en-US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22833" y="1052736"/>
            <a:ext cx="8569647" cy="396044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600"/>
              </a:spcAft>
              <a:buSzPct val="120000"/>
              <a:buFont typeface="Wingdings" pitchFamily="2" charset="2"/>
              <a:buChar char="§"/>
              <a:defRPr/>
            </a:pPr>
            <a:r>
              <a:rPr lang="pl-PL" sz="2300"/>
              <a:t>Promenljiva (matrica) se može kreirati</a:t>
            </a:r>
            <a:r>
              <a:rPr lang="en-US" sz="2300"/>
              <a:t> </a:t>
            </a:r>
            <a:r>
              <a:rPr lang="pl-PL" sz="2300"/>
              <a:t>direktnim unošenjem elemenata </a:t>
            </a:r>
            <a:r>
              <a:rPr lang="en-US" sz="2300"/>
              <a:t>unutar</a:t>
            </a:r>
            <a:r>
              <a:rPr lang="pl-PL" sz="2300"/>
              <a:t> uglasti</a:t>
            </a:r>
            <a:r>
              <a:rPr lang="en-US" sz="2300"/>
              <a:t>h</a:t>
            </a:r>
            <a:r>
              <a:rPr lang="pl-PL" sz="2300"/>
              <a:t> zagrada</a:t>
            </a:r>
            <a:r>
              <a:rPr lang="en-US" sz="2300"/>
              <a:t> (</a:t>
            </a:r>
            <a:r>
              <a:rPr lang="pl-PL" sz="2300"/>
              <a:t>eksplicitna lista elemenata</a:t>
            </a:r>
            <a:r>
              <a:rPr lang="en-US" sz="2300"/>
              <a:t>)</a:t>
            </a:r>
            <a:r>
              <a:rPr lang="pl-PL" sz="2300"/>
              <a:t>.</a:t>
            </a:r>
            <a:endParaRPr lang="en-US" sz="2300"/>
          </a:p>
          <a:p>
            <a:pPr fontAlgn="auto">
              <a:spcBef>
                <a:spcPts val="0"/>
              </a:spcBef>
              <a:spcAft>
                <a:spcPts val="600"/>
              </a:spcAft>
              <a:buSzPct val="120000"/>
              <a:buFont typeface="Wingdings" pitchFamily="2" charset="2"/>
              <a:buChar char="§"/>
              <a:defRPr/>
            </a:pPr>
            <a:r>
              <a:rPr lang="pl-PL" sz="2300"/>
              <a:t>Elementi </a:t>
            </a:r>
            <a:r>
              <a:rPr lang="en-US" sz="2300"/>
              <a:t>u jednoj vrsti </a:t>
            </a:r>
            <a:r>
              <a:rPr lang="pl-PL" sz="2300"/>
              <a:t>se odvajaju zarezima ili razmacima</a:t>
            </a:r>
            <a:r>
              <a:rPr lang="en-US" sz="2300"/>
              <a:t>.</a:t>
            </a:r>
            <a:r>
              <a:rPr lang="pl-PL" sz="2300"/>
              <a:t> </a:t>
            </a:r>
            <a:r>
              <a:rPr lang="en-US" sz="2300"/>
              <a:t>U</a:t>
            </a:r>
            <a:r>
              <a:rPr lang="pl-PL" sz="2300"/>
              <a:t> </a:t>
            </a:r>
            <a:r>
              <a:rPr lang="pl-PL" sz="2300" smtClean="0"/>
              <a:t>sledeću </a:t>
            </a:r>
            <a:r>
              <a:rPr lang="pl-PL" sz="2300"/>
              <a:t>vrstu se prelazi korišćenjem </a:t>
            </a:r>
            <a:r>
              <a:rPr lang="en-US" sz="2300">
                <a:solidFill>
                  <a:srgbClr val="FF0000"/>
                </a:solidFill>
              </a:rPr>
              <a:t>ta</a:t>
            </a:r>
            <a:r>
              <a:rPr lang="sr-Latn-RS" sz="2300">
                <a:solidFill>
                  <a:srgbClr val="FF0000"/>
                </a:solidFill>
              </a:rPr>
              <a:t>čke-zarez</a:t>
            </a:r>
            <a:r>
              <a:rPr lang="pl-PL" sz="2300"/>
              <a:t> ili </a:t>
            </a:r>
            <a:r>
              <a:rPr lang="pl-PL" sz="2300">
                <a:sym typeface="Symbol" pitchFamily="18" charset="2"/>
              </a:rPr>
              <a:t>sa </a:t>
            </a:r>
            <a:r>
              <a:rPr lang="pl-PL" sz="2300">
                <a:solidFill>
                  <a:srgbClr val="FF0000"/>
                </a:solidFill>
                <a:sym typeface="Symbol" pitchFamily="18" charset="2"/>
              </a:rPr>
              <a:t>Enter</a:t>
            </a:r>
            <a:r>
              <a:rPr lang="pl-PL" sz="2300">
                <a:sym typeface="Symbol" pitchFamily="18" charset="2"/>
              </a:rPr>
              <a:t>:</a:t>
            </a:r>
          </a:p>
          <a:p>
            <a:pPr marL="177800" indent="0" eaLnBrk="1" hangingPunct="1">
              <a:spcBef>
                <a:spcPts val="600"/>
              </a:spcBef>
              <a:buSzPct val="75000"/>
              <a:buNone/>
              <a:defRPr/>
            </a:pPr>
            <a:r>
              <a:rPr lang="pl-PL" sz="2000">
                <a:latin typeface="Consolas" pitchFamily="49" charset="0"/>
                <a:cs typeface="Consolas" pitchFamily="49" charset="0"/>
              </a:rPr>
              <a:t>&gt;&gt; A=[1,2,3; 4,5,6; 7,8,9]</a:t>
            </a:r>
          </a:p>
          <a:p>
            <a:pPr marL="177800" indent="0">
              <a:spcBef>
                <a:spcPts val="300"/>
              </a:spcBef>
              <a:buSzPct val="75000"/>
              <a:buNone/>
              <a:tabLst>
                <a:tab pos="703263" algn="l"/>
              </a:tabLst>
              <a:defRPr/>
            </a:pPr>
            <a:r>
              <a:rPr lang="sr-Latn-CS" sz="2000" smtClean="0">
                <a:latin typeface="Consolas" pitchFamily="49" charset="0"/>
                <a:cs typeface="Consolas" pitchFamily="49" charset="0"/>
              </a:rPr>
              <a:t>A </a:t>
            </a:r>
            <a:r>
              <a:rPr lang="sr-Latn-CS" sz="2000">
                <a:latin typeface="Consolas" pitchFamily="49" charset="0"/>
                <a:cs typeface="Consolas" pitchFamily="49" charset="0"/>
              </a:rPr>
              <a:t>=</a:t>
            </a:r>
          </a:p>
          <a:p>
            <a:pPr marL="0" indent="0" eaLnBrk="1" hangingPunct="1">
              <a:spcBef>
                <a:spcPts val="0"/>
              </a:spcBef>
              <a:buNone/>
              <a:tabLst>
                <a:tab pos="804863" algn="l"/>
              </a:tabLst>
              <a:defRPr/>
            </a:pPr>
            <a:r>
              <a:rPr lang="sr-Latn-CS" sz="2000">
                <a:latin typeface="Consolas" pitchFamily="49" charset="0"/>
                <a:cs typeface="Consolas" pitchFamily="49" charset="0"/>
              </a:rPr>
              <a:t>	</a:t>
            </a:r>
            <a:r>
              <a:rPr lang="sr-Latn-CS" sz="2000" smtClean="0">
                <a:latin typeface="Consolas" pitchFamily="49" charset="0"/>
                <a:cs typeface="Consolas" pitchFamily="49" charset="0"/>
              </a:rPr>
              <a:t>1 </a:t>
            </a:r>
            <a:r>
              <a:rPr lang="sr-Latn-CS" sz="2000">
                <a:latin typeface="Consolas" pitchFamily="49" charset="0"/>
                <a:cs typeface="Consolas" pitchFamily="49" charset="0"/>
              </a:rPr>
              <a:t>2 3</a:t>
            </a:r>
          </a:p>
          <a:p>
            <a:pPr marL="0" indent="0" eaLnBrk="1" hangingPunct="1">
              <a:spcBef>
                <a:spcPts val="0"/>
              </a:spcBef>
              <a:buNone/>
              <a:tabLst>
                <a:tab pos="804863" algn="l"/>
              </a:tabLst>
              <a:defRPr/>
            </a:pPr>
            <a:r>
              <a:rPr lang="sr-Latn-CS" sz="2000">
                <a:latin typeface="Consolas" pitchFamily="49" charset="0"/>
                <a:cs typeface="Consolas" pitchFamily="49" charset="0"/>
              </a:rPr>
              <a:t>	</a:t>
            </a:r>
            <a:r>
              <a:rPr lang="sr-Latn-CS" sz="2000" smtClean="0">
                <a:latin typeface="Consolas" pitchFamily="49" charset="0"/>
                <a:cs typeface="Consolas" pitchFamily="49" charset="0"/>
              </a:rPr>
              <a:t>4 </a:t>
            </a:r>
            <a:r>
              <a:rPr lang="sr-Latn-CS" sz="2000">
                <a:latin typeface="Consolas" pitchFamily="49" charset="0"/>
                <a:cs typeface="Consolas" pitchFamily="49" charset="0"/>
              </a:rPr>
              <a:t>5 6</a:t>
            </a:r>
          </a:p>
          <a:p>
            <a:pPr marL="0" indent="0" eaLnBrk="1" hangingPunct="1">
              <a:spcBef>
                <a:spcPts val="0"/>
              </a:spcBef>
              <a:buNone/>
              <a:tabLst>
                <a:tab pos="804863" algn="l"/>
              </a:tabLst>
              <a:defRPr/>
            </a:pPr>
            <a:r>
              <a:rPr lang="sr-Latn-CS" sz="2000">
                <a:latin typeface="Consolas" pitchFamily="49" charset="0"/>
                <a:cs typeface="Consolas" pitchFamily="49" charset="0"/>
              </a:rPr>
              <a:t>	</a:t>
            </a:r>
            <a:r>
              <a:rPr lang="sr-Latn-CS" sz="2000" smtClean="0">
                <a:latin typeface="Consolas" pitchFamily="49" charset="0"/>
                <a:cs typeface="Consolas" pitchFamily="49" charset="0"/>
              </a:rPr>
              <a:t>7 </a:t>
            </a:r>
            <a:r>
              <a:rPr lang="sr-Latn-CS" sz="2000">
                <a:latin typeface="Consolas" pitchFamily="49" charset="0"/>
                <a:cs typeface="Consolas" pitchFamily="49" charset="0"/>
              </a:rPr>
              <a:t>8 9</a:t>
            </a:r>
            <a:endParaRPr lang="pl-PL" sz="2000">
              <a:latin typeface="Consolas" pitchFamily="49" charset="0"/>
              <a:cs typeface="Consolas" pitchFamily="49" charset="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CS" sz="2300"/>
              <a:t>Vektor je specijalna matrica u kojoj je jedna dimenzija 1, pa imamo: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73361" y="4869160"/>
            <a:ext cx="24479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/>
          <a:lstStyle>
            <a:lvl1pPr marL="239713" indent="-2397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chemeClr val="tx1"/>
              </a:buClr>
              <a:buSzPct val="75000"/>
            </a:pPr>
            <a:r>
              <a:rPr lang="sr-Latn-RS" sz="2000" b="1">
                <a:solidFill>
                  <a:srgbClr val="00B050"/>
                </a:solidFill>
              </a:rPr>
              <a:t>Vektor vrstu</a:t>
            </a:r>
            <a:endParaRPr lang="pl-PL" sz="2000">
              <a:solidFill>
                <a:srgbClr val="00B050"/>
              </a:solidFill>
              <a:sym typeface="Symbol" pitchFamily="18" charset="2"/>
            </a:endParaRPr>
          </a:p>
          <a:p>
            <a:pPr eaLnBrk="1" hangingPunct="1">
              <a:buClr>
                <a:schemeClr val="tx1"/>
              </a:buClr>
              <a:buSzPct val="75000"/>
            </a:pPr>
            <a:r>
              <a:rPr lang="pl-PL" sz="2000">
                <a:latin typeface="Consolas" pitchFamily="49" charset="0"/>
                <a:cs typeface="Consolas" pitchFamily="49" charset="0"/>
              </a:rPr>
              <a:t>&gt;&gt; B = [1,2,3]</a:t>
            </a:r>
          </a:p>
          <a:p>
            <a:pPr eaLnBrk="1" hangingPunct="1">
              <a:buClr>
                <a:schemeClr val="tx1"/>
              </a:buClr>
              <a:buSzPct val="75000"/>
            </a:pPr>
            <a:r>
              <a:rPr lang="pl-PL" sz="2000">
                <a:latin typeface="Consolas" pitchFamily="49" charset="0"/>
                <a:cs typeface="Consolas" pitchFamily="49" charset="0"/>
              </a:rPr>
              <a:t>B =</a:t>
            </a:r>
          </a:p>
          <a:p>
            <a:pPr eaLnBrk="1" hangingPunct="1">
              <a:buClr>
                <a:schemeClr val="tx1"/>
              </a:buClr>
              <a:buSzPct val="75000"/>
            </a:pPr>
            <a:r>
              <a:rPr lang="pl-PL" sz="2000">
                <a:latin typeface="Consolas" pitchFamily="49" charset="0"/>
                <a:cs typeface="Consolas" pitchFamily="49" charset="0"/>
              </a:rPr>
              <a:t>     1  2  3</a:t>
            </a:r>
            <a:endParaRPr lang="sr-Latn-CS" sz="200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148411" y="4886622"/>
            <a:ext cx="24479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/>
          <a:lstStyle>
            <a:lvl1pPr marL="239713" indent="-2397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chemeClr val="tx1"/>
              </a:buClr>
              <a:buSzPct val="75000"/>
            </a:pPr>
            <a:r>
              <a:rPr lang="sr-Latn-RS" sz="2000" b="1">
                <a:solidFill>
                  <a:srgbClr val="0070C0"/>
                </a:solidFill>
              </a:rPr>
              <a:t>Vektor kolonu</a:t>
            </a:r>
            <a:endParaRPr lang="pl-PL" sz="2000">
              <a:solidFill>
                <a:srgbClr val="0070C0"/>
              </a:solidFill>
              <a:sym typeface="Symbol" pitchFamily="18" charset="2"/>
            </a:endParaRPr>
          </a:p>
          <a:p>
            <a:pPr eaLnBrk="1" hangingPunct="1">
              <a:buClr>
                <a:schemeClr val="tx1"/>
              </a:buClr>
              <a:buSzPct val="75000"/>
            </a:pPr>
            <a:r>
              <a:rPr lang="pl-PL" sz="2000">
                <a:latin typeface="Consolas" pitchFamily="49" charset="0"/>
                <a:cs typeface="Consolas" pitchFamily="49" charset="0"/>
              </a:rPr>
              <a:t>&gt;&gt; C = [1;2;3]</a:t>
            </a:r>
          </a:p>
          <a:p>
            <a:pPr eaLnBrk="1" hangingPunct="1">
              <a:buClr>
                <a:schemeClr val="tx1"/>
              </a:buClr>
              <a:buSzPct val="75000"/>
            </a:pPr>
            <a:r>
              <a:rPr lang="pl-PL" sz="2000">
                <a:latin typeface="Consolas" pitchFamily="49" charset="0"/>
                <a:cs typeface="Consolas" pitchFamily="49" charset="0"/>
              </a:rPr>
              <a:t>C =</a:t>
            </a:r>
          </a:p>
          <a:p>
            <a:pPr eaLnBrk="1" hangingPunct="1">
              <a:buClr>
                <a:schemeClr val="tx1"/>
              </a:buClr>
              <a:buSzPct val="75000"/>
            </a:pPr>
            <a:r>
              <a:rPr lang="pl-PL" sz="2000">
                <a:latin typeface="Consolas" pitchFamily="49" charset="0"/>
                <a:cs typeface="Consolas" pitchFamily="49" charset="0"/>
              </a:rPr>
              <a:t>     1</a:t>
            </a:r>
          </a:p>
          <a:p>
            <a:pPr eaLnBrk="1" hangingPunct="1">
              <a:buClr>
                <a:schemeClr val="tx1"/>
              </a:buClr>
              <a:buSzPct val="75000"/>
            </a:pPr>
            <a:r>
              <a:rPr lang="pl-PL" sz="2000">
                <a:latin typeface="Consolas" pitchFamily="49" charset="0"/>
                <a:cs typeface="Consolas" pitchFamily="49" charset="0"/>
              </a:rPr>
              <a:t>     2</a:t>
            </a:r>
          </a:p>
          <a:p>
            <a:pPr eaLnBrk="1" hangingPunct="1">
              <a:buClr>
                <a:schemeClr val="tx1"/>
              </a:buClr>
              <a:buSzPct val="75000"/>
            </a:pPr>
            <a:r>
              <a:rPr lang="pl-PL" sz="2000">
                <a:latin typeface="Consolas" pitchFamily="49" charset="0"/>
                <a:cs typeface="Consolas" pitchFamily="49" charset="0"/>
              </a:rPr>
              <a:t>     3</a:t>
            </a:r>
            <a:endParaRPr lang="sr-Latn-CS" sz="200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65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4450"/>
            <a:ext cx="5256386" cy="1143000"/>
          </a:xfrm>
        </p:spPr>
        <p:txBody>
          <a:bodyPr/>
          <a:lstStyle/>
          <a:p>
            <a:pPr algn="l"/>
            <a:r>
              <a:rPr lang="sr-Latn-RS" sz="4000"/>
              <a:t>Transponovana matrica</a:t>
            </a:r>
            <a:endParaRPr lang="en-US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22833" y="1052736"/>
            <a:ext cx="8569647" cy="482453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600"/>
              </a:spcAft>
              <a:buSzPct val="120000"/>
              <a:buFont typeface="Wingdings" pitchFamily="2" charset="2"/>
              <a:buChar char="§"/>
              <a:defRPr/>
            </a:pPr>
            <a:r>
              <a:rPr lang="pl-PL" sz="2300"/>
              <a:t>Transponovana matrica neke matrice dobija se </a:t>
            </a:r>
            <a:r>
              <a:rPr lang="pl-PL" sz="2300" smtClean="0"/>
              <a:t>zamenom </a:t>
            </a:r>
            <a:r>
              <a:rPr lang="pl-PL" sz="2300"/>
              <a:t>vrsta sa </a:t>
            </a:r>
            <a:r>
              <a:rPr lang="pl-PL" sz="2300" smtClean="0"/>
              <a:t>kolonama.</a:t>
            </a:r>
            <a:endParaRPr lang="sr-Latn-RS" sz="2300"/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SzPct val="120000"/>
              <a:buNone/>
              <a:defRPr/>
            </a:pPr>
            <a:endParaRPr lang="sr-Latn-RS" sz="2300"/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SzPct val="120000"/>
              <a:buNone/>
              <a:defRPr/>
            </a:pPr>
            <a:endParaRPr lang="sr-Latn-RS" sz="2300"/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SzPct val="120000"/>
              <a:buNone/>
              <a:defRPr/>
            </a:pPr>
            <a:endParaRPr lang="sr-Latn-RS" sz="2300"/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SzPct val="120000"/>
              <a:buNone/>
              <a:defRPr/>
            </a:pPr>
            <a:endParaRPr lang="sr-Latn-RS" sz="2300"/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SzPct val="120000"/>
              <a:buNone/>
              <a:defRPr/>
            </a:pPr>
            <a:endParaRPr lang="sr-Latn-RS" sz="2300"/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SzPct val="120000"/>
              <a:buNone/>
              <a:tabLst>
                <a:tab pos="355600" algn="l"/>
              </a:tabLst>
              <a:defRPr/>
            </a:pPr>
            <a:r>
              <a:rPr lang="pl-PL" sz="2300" smtClean="0"/>
              <a:t>	Ako </a:t>
            </a:r>
            <a:r>
              <a:rPr lang="pl-PL" sz="2300"/>
              <a:t>je </a:t>
            </a:r>
            <a:r>
              <a:rPr lang="pl-PL" sz="230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A = [</a:t>
            </a:r>
            <a:r>
              <a:rPr lang="pl-PL" sz="230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1,5,6;4,7,8</a:t>
            </a:r>
            <a:r>
              <a:rPr lang="pl-PL" sz="230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]</a:t>
            </a:r>
            <a:r>
              <a:rPr lang="pl-PL" sz="2300"/>
              <a:t> onda je </a:t>
            </a:r>
            <a:r>
              <a:rPr lang="pl-PL" sz="230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B = [</a:t>
            </a:r>
            <a:r>
              <a:rPr lang="pl-PL" sz="230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1,4;5,7;6,8</a:t>
            </a:r>
            <a:r>
              <a:rPr lang="pl-PL" sz="230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]</a:t>
            </a:r>
          </a:p>
          <a:p>
            <a:pPr marL="239713" indent="-239713">
              <a:spcBef>
                <a:spcPts val="120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pl-PL" sz="2000" b="1"/>
          </a:p>
          <a:p>
            <a:pPr fontAlgn="auto">
              <a:spcBef>
                <a:spcPts val="0"/>
              </a:spcBef>
              <a:spcAft>
                <a:spcPts val="600"/>
              </a:spcAft>
              <a:buSzPct val="120000"/>
              <a:buFont typeface="Wingdings" pitchFamily="2" charset="2"/>
              <a:buChar char="§"/>
              <a:defRPr/>
            </a:pPr>
            <a:r>
              <a:rPr lang="pl-PL" sz="2300"/>
              <a:t>Operator transponovanja u MATLAB-u je apostrof</a:t>
            </a:r>
            <a:r>
              <a:rPr lang="pl-PL" sz="2300" smtClean="0"/>
              <a:t>:</a:t>
            </a:r>
            <a:endParaRPr lang="pl-PL" sz="2300"/>
          </a:p>
          <a:p>
            <a:pPr marL="266700">
              <a:spcBef>
                <a:spcPts val="120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pl-PL" sz="2300" b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B = A'</a:t>
            </a:r>
            <a:endParaRPr lang="pl-PL" sz="2300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926332"/>
            <a:ext cx="53149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75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4450"/>
            <a:ext cx="6192490" cy="1143000"/>
          </a:xfrm>
        </p:spPr>
        <p:txBody>
          <a:bodyPr/>
          <a:lstStyle/>
          <a:p>
            <a:pPr algn="l"/>
            <a:r>
              <a:rPr lang="sr-Latn-RS" sz="4000"/>
              <a:t>Pristup elementima matrice</a:t>
            </a:r>
            <a:endParaRPr lang="en-US" sz="4000" smtClean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t="34183" r="19489" b="9766"/>
          <a:stretch>
            <a:fillRect/>
          </a:stretch>
        </p:blipFill>
        <p:spPr bwMode="auto">
          <a:xfrm>
            <a:off x="827088" y="1693193"/>
            <a:ext cx="7737475" cy="425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9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4450"/>
            <a:ext cx="5256386" cy="1143000"/>
          </a:xfrm>
        </p:spPr>
        <p:txBody>
          <a:bodyPr/>
          <a:lstStyle/>
          <a:p>
            <a:pPr algn="l"/>
            <a:r>
              <a:rPr lang="sr-Latn-RS" sz="4000"/>
              <a:t>Aritmetičke operacije</a:t>
            </a:r>
            <a:endParaRPr lang="en-US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22833" y="1196752"/>
            <a:ext cx="8569647" cy="5544616"/>
          </a:xfrm>
        </p:spPr>
        <p:txBody>
          <a:bodyPr/>
          <a:lstStyle/>
          <a:p>
            <a:pPr marL="355600" indent="0">
              <a:spcBef>
                <a:spcPts val="0"/>
              </a:spcBef>
              <a:spcAft>
                <a:spcPts val="0"/>
              </a:spcAft>
              <a:buSzPct val="120000"/>
              <a:buNone/>
              <a:tabLst>
                <a:tab pos="2328863" algn="l"/>
              </a:tabLst>
              <a:defRPr/>
            </a:pPr>
            <a:r>
              <a:rPr lang="sr-Latn-CS" sz="2200"/>
              <a:t>Sabiranje </a:t>
            </a:r>
            <a:r>
              <a:rPr lang="sr-Latn-CS" sz="2200" smtClean="0"/>
              <a:t>	</a:t>
            </a:r>
            <a:r>
              <a:rPr lang="sr-Latn-CS" sz="2200" b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+</a:t>
            </a:r>
            <a:endParaRPr lang="sr-Latn-CS" sz="2200" b="1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marL="355600" indent="0">
              <a:spcBef>
                <a:spcPts val="0"/>
              </a:spcBef>
              <a:spcAft>
                <a:spcPts val="0"/>
              </a:spcAft>
              <a:buSzPct val="120000"/>
              <a:buNone/>
              <a:tabLst>
                <a:tab pos="2328863" algn="l"/>
              </a:tabLst>
              <a:defRPr/>
            </a:pPr>
            <a:r>
              <a:rPr lang="sr-Latn-CS" sz="2200"/>
              <a:t>Oduzimanje </a:t>
            </a:r>
            <a:r>
              <a:rPr lang="sr-Latn-CS" sz="2200" smtClean="0"/>
              <a:t>	</a:t>
            </a:r>
            <a:r>
              <a:rPr lang="sr-Latn-CS" sz="2200" b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-</a:t>
            </a:r>
            <a:endParaRPr lang="sr-Latn-CS" sz="2200" b="1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marL="355600" indent="0">
              <a:spcBef>
                <a:spcPts val="0"/>
              </a:spcBef>
              <a:spcAft>
                <a:spcPts val="0"/>
              </a:spcAft>
              <a:buSzPct val="120000"/>
              <a:buNone/>
              <a:tabLst>
                <a:tab pos="2328863" algn="l"/>
              </a:tabLst>
              <a:defRPr/>
            </a:pPr>
            <a:r>
              <a:rPr lang="sr-Latn-CS" sz="2200"/>
              <a:t>Množenje </a:t>
            </a:r>
            <a:r>
              <a:rPr lang="sr-Latn-CS" sz="2200" smtClean="0"/>
              <a:t>	</a:t>
            </a:r>
            <a:r>
              <a:rPr lang="sr-Latn-CS" sz="2200" b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*</a:t>
            </a:r>
            <a:endParaRPr lang="sr-Latn-CS" sz="2200" b="1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marL="355600" indent="0">
              <a:spcBef>
                <a:spcPts val="0"/>
              </a:spcBef>
              <a:spcAft>
                <a:spcPts val="0"/>
              </a:spcAft>
              <a:buSzPct val="120000"/>
              <a:buNone/>
              <a:tabLst>
                <a:tab pos="2328863" algn="l"/>
              </a:tabLst>
              <a:defRPr/>
            </a:pPr>
            <a:r>
              <a:rPr lang="sr-Latn-CS" sz="2200" smtClean="0"/>
              <a:t>Deljenje 	</a:t>
            </a:r>
            <a:r>
              <a:rPr lang="sr-Latn-CS" sz="2200" b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/</a:t>
            </a:r>
            <a:endParaRPr lang="sr-Latn-CS" sz="2200" b="1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marL="355600" indent="0">
              <a:spcBef>
                <a:spcPts val="0"/>
              </a:spcBef>
              <a:spcAft>
                <a:spcPts val="0"/>
              </a:spcAft>
              <a:buSzPct val="120000"/>
              <a:buNone/>
              <a:tabLst>
                <a:tab pos="2328863" algn="l"/>
              </a:tabLst>
              <a:defRPr/>
            </a:pPr>
            <a:r>
              <a:rPr lang="sr-Latn-CS" sz="2200"/>
              <a:t>Stepenovanje </a:t>
            </a:r>
            <a:r>
              <a:rPr lang="sr-Latn-CS" sz="2200" smtClean="0"/>
              <a:t>	</a:t>
            </a:r>
            <a:r>
              <a:rPr lang="sr-Latn-CS" sz="2200" b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^</a:t>
            </a:r>
            <a:endParaRPr lang="sr-Latn-CS" sz="2200" b="1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>
              <a:spcBef>
                <a:spcPts val="1200"/>
              </a:spcBef>
              <a:buSzPct val="120000"/>
              <a:buFont typeface="Wingdings" pitchFamily="2" charset="2"/>
              <a:buChar char="§"/>
              <a:defRPr/>
            </a:pPr>
            <a:r>
              <a:rPr lang="vi-VN" sz="2200" smtClean="0">
                <a:latin typeface="Calibri" pitchFamily="34" charset="0"/>
              </a:rPr>
              <a:t>Redosled </a:t>
            </a:r>
            <a:r>
              <a:rPr lang="vi-VN" sz="2200">
                <a:latin typeface="Calibri" pitchFamily="34" charset="0"/>
              </a:rPr>
              <a:t>operacija je određen na osnovu prioriteta</a:t>
            </a:r>
            <a:r>
              <a:rPr lang="sr-Latn-CS" sz="2200">
                <a:latin typeface="Calibri" pitchFamily="34" charset="0"/>
              </a:rPr>
              <a:t>: </a:t>
            </a:r>
            <a:r>
              <a:rPr lang="sr-Latn-CS" sz="2200">
                <a:solidFill>
                  <a:srgbClr val="CC0000"/>
                </a:solidFill>
                <a:latin typeface="Calibri" pitchFamily="34" charset="0"/>
              </a:rPr>
              <a:t>unarni minus</a:t>
            </a:r>
            <a:r>
              <a:rPr lang="sr-Latn-CS" sz="2200">
                <a:latin typeface="Calibri" pitchFamily="34" charset="0"/>
              </a:rPr>
              <a:t>, </a:t>
            </a:r>
            <a:r>
              <a:rPr lang="sr-Latn-CS" sz="2200">
                <a:solidFill>
                  <a:srgbClr val="CC0000"/>
                </a:solidFill>
                <a:latin typeface="Calibri" pitchFamily="34" charset="0"/>
              </a:rPr>
              <a:t>stepenovanje</a:t>
            </a:r>
            <a:r>
              <a:rPr lang="sr-Latn-CS" sz="2200">
                <a:latin typeface="Calibri" pitchFamily="34" charset="0"/>
              </a:rPr>
              <a:t>, </a:t>
            </a:r>
            <a:r>
              <a:rPr lang="sr-Latn-CS" sz="2200" smtClean="0">
                <a:solidFill>
                  <a:srgbClr val="FF0000"/>
                </a:solidFill>
                <a:latin typeface="Calibri" pitchFamily="34" charset="0"/>
              </a:rPr>
              <a:t>množenje/deljenje</a:t>
            </a:r>
            <a:r>
              <a:rPr lang="sr-Latn-CS" sz="2200">
                <a:latin typeface="Calibri" pitchFamily="34" charset="0"/>
              </a:rPr>
              <a:t>, </a:t>
            </a:r>
            <a:r>
              <a:rPr lang="sr-Latn-CS" sz="220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sabiranje/oduzimanje</a:t>
            </a:r>
            <a:r>
              <a:rPr lang="sr-Latn-CS" sz="2200" smtClean="0">
                <a:latin typeface="Calibri" pitchFamily="34" charset="0"/>
              </a:rPr>
              <a:t>.</a:t>
            </a:r>
            <a:endParaRPr lang="sr-Latn-CS" sz="2200" b="1">
              <a:solidFill>
                <a:srgbClr val="FF0000"/>
              </a:solidFill>
              <a:latin typeface="Calibri" pitchFamily="34" charset="0"/>
              <a:cs typeface="Consolas" pitchFamily="49" charset="0"/>
            </a:endParaRPr>
          </a:p>
          <a:p>
            <a:pPr>
              <a:spcBef>
                <a:spcPts val="600"/>
              </a:spcBef>
              <a:buSzPct val="120000"/>
              <a:buFont typeface="Wingdings" pitchFamily="2" charset="2"/>
              <a:buChar char="§"/>
              <a:defRPr/>
            </a:pPr>
            <a:r>
              <a:rPr lang="sr-Latn-CS" sz="2200">
                <a:latin typeface="Calibri" pitchFamily="34" charset="0"/>
              </a:rPr>
              <a:t>Upotrebom zagrada može se </a:t>
            </a:r>
            <a:r>
              <a:rPr lang="sr-Latn-CS" sz="2200" smtClean="0">
                <a:latin typeface="Calibri" pitchFamily="34" charset="0"/>
              </a:rPr>
              <a:t>promeniti redosled </a:t>
            </a:r>
            <a:r>
              <a:rPr lang="sr-Latn-CS" sz="2200">
                <a:latin typeface="Calibri" pitchFamily="34" charset="0"/>
              </a:rPr>
              <a:t>izračunavanja.</a:t>
            </a:r>
            <a:endParaRPr lang="sr-Latn-CS" sz="2200" b="1">
              <a:solidFill>
                <a:srgbClr val="FF0000"/>
              </a:solidFill>
              <a:latin typeface="Calibri" pitchFamily="34" charset="0"/>
              <a:cs typeface="Consolas" pitchFamily="49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CS" sz="2200" smtClean="0">
                <a:latin typeface="Calibri" pitchFamily="34" charset="0"/>
              </a:rPr>
              <a:t>Primer:</a:t>
            </a:r>
            <a:endParaRPr lang="sr-Latn-CS" sz="2200" b="1">
              <a:solidFill>
                <a:srgbClr val="FF0000"/>
              </a:solidFill>
              <a:latin typeface="Calibri" pitchFamily="34" charset="0"/>
              <a:cs typeface="Consolas" pitchFamily="49" charset="0"/>
            </a:endParaRPr>
          </a:p>
          <a:p>
            <a:pPr marL="457200" lvl="1" indent="0" eaLnBrk="1" hangingPunct="1">
              <a:spcBef>
                <a:spcPts val="0"/>
              </a:spcBef>
              <a:buClr>
                <a:srgbClr val="1818FF"/>
              </a:buClr>
              <a:buSzPct val="75000"/>
              <a:buNone/>
              <a:defRPr/>
            </a:pPr>
            <a:r>
              <a:rPr lang="sr-Latn-CS" sz="190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&gt;&gt; 1 + 3 * 2 ^ 4 / 6 – 9</a:t>
            </a:r>
          </a:p>
          <a:p>
            <a:pPr marL="457200" lvl="1" indent="0" eaLnBrk="1" hangingPunct="1">
              <a:spcBef>
                <a:spcPts val="0"/>
              </a:spcBef>
              <a:buClr>
                <a:srgbClr val="1818FF"/>
              </a:buClr>
              <a:buSzPct val="75000"/>
              <a:buNone/>
              <a:defRPr/>
            </a:pPr>
            <a:r>
              <a:rPr lang="sr-Latn-CS" sz="190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ans =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600"/>
              </a:spcAft>
              <a:buClr>
                <a:srgbClr val="1818FF"/>
              </a:buClr>
              <a:buSzPct val="75000"/>
              <a:buNone/>
              <a:defRPr/>
            </a:pPr>
            <a:r>
              <a:rPr lang="sr-Latn-CS" sz="190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		0</a:t>
            </a:r>
          </a:p>
          <a:p>
            <a:pPr marL="457200" lvl="1" indent="0" eaLnBrk="1" hangingPunct="1">
              <a:spcBef>
                <a:spcPts val="0"/>
              </a:spcBef>
              <a:buClr>
                <a:srgbClr val="1818FF"/>
              </a:buClr>
              <a:buSzPct val="75000"/>
              <a:buNone/>
              <a:defRPr/>
            </a:pPr>
            <a:r>
              <a:rPr lang="sr-Latn-CS" sz="190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&gt;&gt; 1 + (3 * 2) ^ 4 / (6 – 9)</a:t>
            </a:r>
          </a:p>
          <a:p>
            <a:pPr marL="457200" lvl="1" indent="0" eaLnBrk="1" hangingPunct="1">
              <a:spcBef>
                <a:spcPts val="0"/>
              </a:spcBef>
              <a:buClr>
                <a:srgbClr val="1818FF"/>
              </a:buClr>
              <a:buSzPct val="75000"/>
              <a:buNone/>
              <a:defRPr/>
            </a:pPr>
            <a:r>
              <a:rPr lang="sr-Latn-CS" sz="190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ans =</a:t>
            </a:r>
          </a:p>
          <a:p>
            <a:pPr marL="457200" lvl="1" indent="0" eaLnBrk="1" hangingPunct="1">
              <a:spcBef>
                <a:spcPts val="0"/>
              </a:spcBef>
              <a:buClr>
                <a:srgbClr val="1818FF"/>
              </a:buClr>
              <a:buSzPct val="75000"/>
              <a:buNone/>
              <a:defRPr/>
            </a:pPr>
            <a:r>
              <a:rPr lang="sr-Latn-CS" sz="190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		-431</a:t>
            </a:r>
          </a:p>
        </p:txBody>
      </p:sp>
    </p:spTree>
    <p:extLst>
      <p:ext uri="{BB962C8B-B14F-4D97-AF65-F5344CB8AC3E}">
        <p14:creationId xmlns:p14="http://schemas.microsoft.com/office/powerpoint/2010/main" val="18825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4450"/>
            <a:ext cx="8496746" cy="1143000"/>
          </a:xfrm>
        </p:spPr>
        <p:txBody>
          <a:bodyPr/>
          <a:lstStyle/>
          <a:p>
            <a:pPr algn="l"/>
            <a:r>
              <a:rPr lang="sr-Latn-RS" sz="4000" smtClean="0"/>
              <a:t>Promena vrednosti </a:t>
            </a:r>
            <a:r>
              <a:rPr lang="sr-Latn-RS" sz="4000"/>
              <a:t>elemenata matrice</a:t>
            </a:r>
            <a:endParaRPr lang="en-US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22833" y="1196752"/>
            <a:ext cx="8569647" cy="5040560"/>
          </a:xfrm>
        </p:spPr>
        <p:txBody>
          <a:bodyPr/>
          <a:lstStyle/>
          <a:p>
            <a:pPr eaLnBrk="1" hangingPunct="1">
              <a:spcBef>
                <a:spcPts val="0"/>
              </a:spcBef>
              <a:buSzPct val="100000"/>
              <a:buFont typeface="Wingdings" pitchFamily="2" charset="2"/>
              <a:buChar char="§"/>
              <a:defRPr/>
            </a:pPr>
            <a:r>
              <a:rPr lang="sr-Latn-RS" sz="2400"/>
              <a:t>U</a:t>
            </a:r>
            <a:r>
              <a:rPr lang="en-US" sz="2400"/>
              <a:t>nes</a:t>
            </a:r>
            <a:r>
              <a:rPr lang="sr-Latn-RS" sz="2400"/>
              <a:t>i</a:t>
            </a:r>
            <a:r>
              <a:rPr lang="en-US" sz="2400"/>
              <a:t>mo matricu</a:t>
            </a:r>
          </a:p>
          <a:p>
            <a:pPr eaLnBrk="1" hangingPunct="1">
              <a:spcBef>
                <a:spcPts val="0"/>
              </a:spcBef>
              <a:buClr>
                <a:srgbClr val="1818FF"/>
              </a:buClr>
              <a:buSzPct val="75000"/>
              <a:buFont typeface="Wingdings" pitchFamily="2" charset="2"/>
              <a:buNone/>
              <a:defRPr/>
            </a:pPr>
            <a:r>
              <a:rPr lang="pl-PL" sz="2400"/>
              <a:t>	</a:t>
            </a:r>
            <a:r>
              <a:rPr lang="pl-PL" sz="1800">
                <a:latin typeface="Consolas" pitchFamily="49" charset="0"/>
                <a:cs typeface="Consolas" pitchFamily="49" charset="0"/>
              </a:rPr>
              <a:t>&gt;&gt; A=[1,2,3; 4,5,6; 7,8,9]</a:t>
            </a:r>
          </a:p>
          <a:p>
            <a:pPr marL="0" indent="0" eaLnBrk="1" hangingPunct="1">
              <a:spcBef>
                <a:spcPts val="200"/>
              </a:spcBef>
              <a:buNone/>
              <a:tabLst>
                <a:tab pos="355600" algn="l"/>
              </a:tabLst>
              <a:defRPr/>
            </a:pPr>
            <a:r>
              <a:rPr lang="en-US" sz="180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sr-Latn-CS" sz="1800" smtClean="0">
                <a:latin typeface="Consolas" pitchFamily="49" charset="0"/>
                <a:cs typeface="Consolas" pitchFamily="49" charset="0"/>
              </a:rPr>
              <a:t>A </a:t>
            </a:r>
            <a:r>
              <a:rPr lang="sr-Latn-CS" sz="1800">
                <a:latin typeface="Consolas" pitchFamily="49" charset="0"/>
                <a:cs typeface="Consolas" pitchFamily="49" charset="0"/>
              </a:rPr>
              <a:t>=</a:t>
            </a:r>
          </a:p>
          <a:p>
            <a:pPr marL="400050" lvl="1" indent="0">
              <a:spcBef>
                <a:spcPts val="200"/>
              </a:spcBef>
              <a:buNone/>
              <a:defRPr/>
            </a:pPr>
            <a:r>
              <a:rPr lang="sr-Latn-CS" sz="1800">
                <a:latin typeface="Consolas" pitchFamily="49" charset="0"/>
                <a:cs typeface="Consolas" pitchFamily="49" charset="0"/>
              </a:rPr>
              <a:t>	</a:t>
            </a:r>
            <a:r>
              <a:rPr lang="sr-Latn-CS" sz="1800" smtClean="0">
                <a:latin typeface="Consolas" pitchFamily="49" charset="0"/>
                <a:cs typeface="Consolas" pitchFamily="49" charset="0"/>
              </a:rPr>
              <a:t>1 </a:t>
            </a:r>
            <a:r>
              <a:rPr lang="sr-Latn-CS" sz="1800">
                <a:latin typeface="Consolas" pitchFamily="49" charset="0"/>
                <a:cs typeface="Consolas" pitchFamily="49" charset="0"/>
              </a:rPr>
              <a:t>2 3</a:t>
            </a:r>
          </a:p>
          <a:p>
            <a:pPr marL="0" indent="0" eaLnBrk="1" hangingPunct="1">
              <a:spcBef>
                <a:spcPts val="200"/>
              </a:spcBef>
              <a:buNone/>
              <a:defRPr/>
            </a:pPr>
            <a:r>
              <a:rPr lang="sr-Latn-CS" sz="1800">
                <a:latin typeface="Consolas" pitchFamily="49" charset="0"/>
                <a:cs typeface="Consolas" pitchFamily="49" charset="0"/>
              </a:rPr>
              <a:t>	</a:t>
            </a:r>
            <a:r>
              <a:rPr lang="sr-Latn-CS" sz="1800" smtClean="0">
                <a:latin typeface="Consolas" pitchFamily="49" charset="0"/>
                <a:cs typeface="Consolas" pitchFamily="49" charset="0"/>
              </a:rPr>
              <a:t>4 </a:t>
            </a:r>
            <a:r>
              <a:rPr lang="sr-Latn-CS" sz="1800">
                <a:latin typeface="Consolas" pitchFamily="49" charset="0"/>
                <a:cs typeface="Consolas" pitchFamily="49" charset="0"/>
              </a:rPr>
              <a:t>5 6</a:t>
            </a:r>
          </a:p>
          <a:p>
            <a:pPr marL="0" indent="0" eaLnBrk="1" hangingPunct="1">
              <a:spcBef>
                <a:spcPts val="200"/>
              </a:spcBef>
              <a:spcAft>
                <a:spcPts val="1200"/>
              </a:spcAft>
              <a:buNone/>
              <a:defRPr/>
            </a:pPr>
            <a:r>
              <a:rPr lang="sr-Latn-CS" sz="1800">
                <a:latin typeface="Consolas" pitchFamily="49" charset="0"/>
                <a:cs typeface="Consolas" pitchFamily="49" charset="0"/>
              </a:rPr>
              <a:t>	</a:t>
            </a:r>
            <a:r>
              <a:rPr lang="sr-Latn-CS" sz="1800" smtClean="0">
                <a:latin typeface="Consolas" pitchFamily="49" charset="0"/>
                <a:cs typeface="Consolas" pitchFamily="49" charset="0"/>
              </a:rPr>
              <a:t>7 </a:t>
            </a:r>
            <a:r>
              <a:rPr lang="sr-Latn-CS" sz="1800">
                <a:latin typeface="Consolas" pitchFamily="49" charset="0"/>
                <a:cs typeface="Consolas" pitchFamily="49" charset="0"/>
              </a:rPr>
              <a:t>8 9</a:t>
            </a:r>
            <a:endParaRPr lang="pl-PL" sz="1800">
              <a:latin typeface="Consolas" pitchFamily="49" charset="0"/>
              <a:cs typeface="Consolas" pitchFamily="49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sz="2400"/>
              <a:t>Mo</a:t>
            </a:r>
            <a:r>
              <a:rPr lang="sr-Latn-CS" sz="2400"/>
              <a:t>žemo </a:t>
            </a:r>
            <a:r>
              <a:rPr lang="sr-Latn-CS" sz="2400" smtClean="0"/>
              <a:t>promeniti </a:t>
            </a:r>
            <a:r>
              <a:rPr lang="sr-Latn-CS" sz="2400"/>
              <a:t>znak elementu 6 (druga vrsta i treća kolona), dodati broj 2 elementu 7 (treća vrsta i prva kolona) i </a:t>
            </a:r>
            <a:r>
              <a:rPr lang="sr-Latn-CS" sz="2400" smtClean="0"/>
              <a:t>dodeliti vrednost </a:t>
            </a:r>
            <a:r>
              <a:rPr lang="sr-Latn-CS" sz="2400"/>
              <a:t>0.5 elementu 8 (treća vrsta i druga kolona</a:t>
            </a:r>
            <a:r>
              <a:rPr lang="sr-Latn-CS" sz="2400" smtClean="0"/>
              <a:t>):</a:t>
            </a:r>
            <a:endParaRPr lang="sr-Latn-CS" sz="2400"/>
          </a:p>
          <a:p>
            <a:pPr marL="188913" indent="0" eaLnBrk="1" hangingPunct="1">
              <a:spcBef>
                <a:spcPts val="600"/>
              </a:spcBef>
              <a:buNone/>
              <a:defRPr/>
            </a:pPr>
            <a:r>
              <a:rPr lang="pt-BR" sz="1800">
                <a:latin typeface="Consolas" pitchFamily="49" charset="0"/>
                <a:cs typeface="Consolas" pitchFamily="49" charset="0"/>
              </a:rPr>
              <a:t>&gt;&gt; </a:t>
            </a:r>
            <a:r>
              <a:rPr lang="pt-BR" sz="180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A(2,3</a:t>
            </a:r>
            <a:r>
              <a:rPr lang="pt-BR" sz="180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 = -</a:t>
            </a:r>
            <a:r>
              <a:rPr lang="pt-BR" sz="180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A(2,3)</a:t>
            </a:r>
            <a:r>
              <a:rPr lang="pt-BR" sz="1800">
                <a:latin typeface="Consolas" pitchFamily="49" charset="0"/>
                <a:cs typeface="Consolas" pitchFamily="49" charset="0"/>
              </a:rPr>
              <a:t>; </a:t>
            </a:r>
            <a:r>
              <a:rPr lang="pt-BR" sz="180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A(3,1</a:t>
            </a:r>
            <a:r>
              <a:rPr lang="pt-BR" sz="180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) = A(3,1) + 2</a:t>
            </a:r>
            <a:r>
              <a:rPr lang="pt-BR" sz="1800">
                <a:latin typeface="Consolas" pitchFamily="49" charset="0"/>
                <a:cs typeface="Consolas" pitchFamily="49" charset="0"/>
              </a:rPr>
              <a:t>; </a:t>
            </a:r>
            <a:r>
              <a:rPr lang="pt-BR" sz="180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A(3,2</a:t>
            </a:r>
            <a:r>
              <a:rPr lang="pt-BR" sz="180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) = 0.5</a:t>
            </a:r>
            <a:endParaRPr lang="pt-BR" sz="180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 marL="188913" indent="0" eaLnBrk="1" hangingPunct="1">
              <a:buNone/>
              <a:defRPr/>
            </a:pPr>
            <a:r>
              <a:rPr lang="pt-BR" sz="1800">
                <a:latin typeface="Consolas" pitchFamily="49" charset="0"/>
                <a:cs typeface="Consolas" pitchFamily="49" charset="0"/>
              </a:rPr>
              <a:t>A =</a:t>
            </a:r>
          </a:p>
          <a:p>
            <a:pPr marL="188913" indent="0" eaLnBrk="1" hangingPunct="1">
              <a:buNone/>
              <a:defRPr/>
            </a:pPr>
            <a:r>
              <a:rPr lang="pt-BR" sz="1800">
                <a:latin typeface="Consolas" pitchFamily="49" charset="0"/>
                <a:cs typeface="Consolas" pitchFamily="49" charset="0"/>
              </a:rPr>
              <a:t>    1.0000    2.0000    3.0000</a:t>
            </a:r>
          </a:p>
          <a:p>
            <a:pPr marL="188913" indent="0" eaLnBrk="1" hangingPunct="1">
              <a:buNone/>
              <a:defRPr/>
            </a:pPr>
            <a:r>
              <a:rPr lang="pt-BR" sz="1800">
                <a:latin typeface="Consolas" pitchFamily="49" charset="0"/>
                <a:cs typeface="Consolas" pitchFamily="49" charset="0"/>
              </a:rPr>
              <a:t>    4.0000    5.0000   </a:t>
            </a:r>
            <a:r>
              <a:rPr lang="pt-BR" sz="1800" b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-6.0000</a:t>
            </a:r>
          </a:p>
          <a:p>
            <a:pPr marL="188913" indent="0" eaLnBrk="1" hangingPunct="1">
              <a:buNone/>
              <a:defRPr/>
            </a:pPr>
            <a:r>
              <a:rPr lang="pt-BR" sz="1800">
                <a:latin typeface="Consolas" pitchFamily="49" charset="0"/>
                <a:cs typeface="Consolas" pitchFamily="49" charset="0"/>
              </a:rPr>
              <a:t>    </a:t>
            </a:r>
            <a:r>
              <a:rPr lang="pt-BR" sz="1800" b="1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9.0000</a:t>
            </a:r>
            <a:r>
              <a:rPr lang="pt-BR" sz="1800" b="1">
                <a:latin typeface="Consolas" pitchFamily="49" charset="0"/>
                <a:cs typeface="Consolas" pitchFamily="49" charset="0"/>
              </a:rPr>
              <a:t>    </a:t>
            </a:r>
            <a:r>
              <a:rPr lang="pt-BR" sz="1800" b="1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0.5000</a:t>
            </a:r>
            <a:r>
              <a:rPr lang="pt-BR" sz="1800" b="1">
                <a:latin typeface="Consolas" pitchFamily="49" charset="0"/>
                <a:cs typeface="Consolas" pitchFamily="49" charset="0"/>
              </a:rPr>
              <a:t>    </a:t>
            </a:r>
            <a:r>
              <a:rPr lang="pt-BR" sz="1800">
                <a:latin typeface="Consolas" pitchFamily="49" charset="0"/>
                <a:cs typeface="Consolas" pitchFamily="49" charset="0"/>
              </a:rPr>
              <a:t>9.0000</a:t>
            </a:r>
            <a:endParaRPr lang="sr-Latn-CS" sz="1800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67127" y="5301208"/>
            <a:ext cx="275334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75000"/>
              <a:tabLst>
                <a:tab pos="180975" algn="l"/>
                <a:tab pos="539750" algn="l"/>
                <a:tab pos="900113" algn="l"/>
                <a:tab pos="1260475" algn="l"/>
              </a:tabLst>
              <a:defRPr/>
            </a:pPr>
            <a:r>
              <a:rPr lang="sr-Latn-RS" sz="2000">
                <a:solidFill>
                  <a:srgbClr val="0070C0"/>
                </a:solidFill>
                <a:latin typeface="+mn-lt"/>
              </a:rPr>
              <a:t>Tačka-zarez odvaja više naredbi u jednoj liniji</a:t>
            </a:r>
            <a:endParaRPr lang="en-US" sz="2000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5" name="Straight Arrow Connector 17"/>
          <p:cNvCxnSpPr>
            <a:cxnSpLocks noChangeShapeType="1"/>
          </p:cNvCxnSpPr>
          <p:nvPr/>
        </p:nvCxnSpPr>
        <p:spPr bwMode="auto">
          <a:xfrm flipH="1" flipV="1">
            <a:off x="5724128" y="4912766"/>
            <a:ext cx="392212" cy="527050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Arrow Connector 17"/>
          <p:cNvCxnSpPr>
            <a:cxnSpLocks noChangeShapeType="1"/>
          </p:cNvCxnSpPr>
          <p:nvPr/>
        </p:nvCxnSpPr>
        <p:spPr bwMode="auto">
          <a:xfrm flipH="1" flipV="1">
            <a:off x="3131840" y="4912766"/>
            <a:ext cx="2973387" cy="527050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4778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4450"/>
            <a:ext cx="8496746" cy="1143000"/>
          </a:xfrm>
        </p:spPr>
        <p:txBody>
          <a:bodyPr/>
          <a:lstStyle/>
          <a:p>
            <a:pPr algn="l"/>
            <a:r>
              <a:rPr lang="sr-Latn-RS" sz="4000"/>
              <a:t>MATLAB konstante</a:t>
            </a:r>
            <a:endParaRPr lang="en-US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22833" y="1340768"/>
            <a:ext cx="8569647" cy="4464496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sr-Latn-CS" sz="2400"/>
              <a:t>Ludolfov broj </a:t>
            </a:r>
            <a:r>
              <a:rPr lang="sr-Latn-CS" sz="2400" b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pi</a:t>
            </a:r>
            <a:r>
              <a:rPr lang="sr-Latn-CS" sz="2400"/>
              <a:t> (</a:t>
            </a:r>
            <a:r>
              <a:rPr lang="sr-Latn-CS" sz="2400"/>
              <a:t>3.1415</a:t>
            </a:r>
            <a:r>
              <a:rPr lang="sr-Latn-CS" sz="2400" smtClean="0"/>
              <a:t>...)</a:t>
            </a:r>
            <a:r>
              <a:rPr lang="en-US" sz="2400" smtClean="0"/>
              <a:t>.</a:t>
            </a:r>
            <a:endParaRPr lang="sr-Latn-CS" sz="2400"/>
          </a:p>
          <a:p>
            <a:pPr eaLnBrk="1" hangingPunct="1"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sr-Latn-CS" sz="2400"/>
              <a:t>Imaginarna jedinica </a:t>
            </a:r>
            <a:r>
              <a:rPr lang="sr-Latn-CS" sz="2400" b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sr-Latn-CS" sz="2400"/>
              <a:t> </a:t>
            </a:r>
            <a:r>
              <a:rPr lang="sr-Latn-CS" sz="2400"/>
              <a:t>ili </a:t>
            </a:r>
            <a:r>
              <a:rPr lang="sr-Latn-CS" sz="2400" b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j</a:t>
            </a:r>
            <a:r>
              <a:rPr lang="en-US" sz="2400" smtClean="0"/>
              <a:t>.</a:t>
            </a:r>
            <a:endParaRPr lang="sr-Latn-CS" sz="2400" b="1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sr-Latn-CS" sz="2400"/>
              <a:t>Beskonačna </a:t>
            </a:r>
            <a:r>
              <a:rPr lang="sr-Latn-CS" sz="2400" smtClean="0"/>
              <a:t>vrednost </a:t>
            </a:r>
            <a:r>
              <a:rPr lang="sr-Latn-CS" sz="2400" b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Inf</a:t>
            </a:r>
            <a:r>
              <a:rPr lang="en-US" sz="2400" smtClean="0"/>
              <a:t>.</a:t>
            </a:r>
            <a:endParaRPr lang="sr-Latn-CS" sz="2400" b="1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sr-Latn-CS" sz="2400"/>
              <a:t>Neodređena </a:t>
            </a:r>
            <a:r>
              <a:rPr lang="sr-Latn-CS" sz="2400" smtClean="0"/>
              <a:t>vrednost </a:t>
            </a:r>
            <a:r>
              <a:rPr lang="sr-Latn-CS" sz="2400"/>
              <a:t>(</a:t>
            </a:r>
            <a:r>
              <a:rPr lang="sr-Latn-CS" sz="2400" i="1"/>
              <a:t>not a number</a:t>
            </a:r>
            <a:r>
              <a:rPr lang="sr-Latn-CS" sz="2400"/>
              <a:t>) </a:t>
            </a:r>
            <a:r>
              <a:rPr lang="sr-Latn-CS" sz="2400" b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NaN</a:t>
            </a:r>
            <a:r>
              <a:rPr lang="en-US" sz="2400" smtClean="0"/>
              <a:t>.</a:t>
            </a:r>
            <a:endParaRPr lang="sr-Latn-CS" sz="2400" b="1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sr-Latn-CS" sz="2400"/>
              <a:t>Najmanji i najveći realni broj (po </a:t>
            </a:r>
            <a:r>
              <a:rPr lang="sr-Latn-CS" sz="2400"/>
              <a:t>apsolutnoj </a:t>
            </a:r>
            <a:r>
              <a:rPr lang="sr-Latn-CS" sz="2400" smtClean="0"/>
              <a:t>vrednosti</a:t>
            </a:r>
            <a:r>
              <a:rPr lang="sr-Latn-CS" sz="2400"/>
              <a:t>) se mogu dobiti sa </a:t>
            </a:r>
            <a:r>
              <a:rPr lang="sr-Latn-CS" sz="2400" b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realmin</a:t>
            </a:r>
            <a:r>
              <a:rPr lang="sr-Latn-CS" sz="2400"/>
              <a:t> i </a:t>
            </a:r>
            <a:r>
              <a:rPr lang="sr-Latn-CS" sz="2400" b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realmax</a:t>
            </a:r>
            <a:r>
              <a:rPr lang="sr-Latn-CS" sz="2400"/>
              <a:t>, </a:t>
            </a:r>
            <a:r>
              <a:rPr lang="sr-Latn-CS" sz="2400" smtClean="0"/>
              <a:t>respektivno</a:t>
            </a:r>
            <a:r>
              <a:rPr lang="en-US" sz="2400" smtClean="0"/>
              <a:t>.</a:t>
            </a:r>
            <a:endParaRPr lang="sr-Latn-CS" sz="2400" b="1"/>
          </a:p>
          <a:p>
            <a:pPr eaLnBrk="1" hangingPunct="1"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sr-Latn-CS" sz="2400" smtClean="0"/>
              <a:t>Delenje </a:t>
            </a:r>
            <a:r>
              <a:rPr lang="sr-Latn-CS" sz="2400"/>
              <a:t>nulom ne prekida izvršenje programa, kao u nekim jezicima, već </a:t>
            </a:r>
            <a:r>
              <a:rPr lang="sr-Latn-CS" sz="2400"/>
              <a:t>nastaje </a:t>
            </a:r>
            <a:r>
              <a:rPr lang="sr-Latn-CS" sz="2400" smtClean="0"/>
              <a:t>vrednost </a:t>
            </a:r>
            <a:r>
              <a:rPr lang="sr-Latn-CS" sz="2400" b="1" smtClean="0">
                <a:latin typeface="Consolas" pitchFamily="49" charset="0"/>
                <a:cs typeface="Consolas" pitchFamily="49" charset="0"/>
              </a:rPr>
              <a:t>Inf</a:t>
            </a:r>
            <a:r>
              <a:rPr lang="en-US" sz="2400"/>
              <a:t>.</a:t>
            </a:r>
            <a:endParaRPr lang="sr-Latn-CS" sz="2400"/>
          </a:p>
          <a:p>
            <a:pPr eaLnBrk="1" hangingPunct="1"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sr-Latn-CS" sz="2400" b="1">
                <a:latin typeface="Consolas" pitchFamily="49" charset="0"/>
                <a:cs typeface="Consolas" pitchFamily="49" charset="0"/>
              </a:rPr>
              <a:t>NaN</a:t>
            </a:r>
            <a:r>
              <a:rPr lang="sr-Latn-CS" sz="2400"/>
              <a:t> je rezultat neodređenih izraza </a:t>
            </a:r>
            <a:r>
              <a:rPr lang="sr-Latn-CS" sz="2400" b="1">
                <a:latin typeface="Consolas" pitchFamily="49" charset="0"/>
                <a:cs typeface="Consolas" pitchFamily="49" charset="0"/>
              </a:rPr>
              <a:t>Inf</a:t>
            </a:r>
            <a:r>
              <a:rPr lang="sr-Latn-CS" sz="2400">
                <a:latin typeface="Consolas" pitchFamily="49" charset="0"/>
                <a:cs typeface="Consolas" pitchFamily="49" charset="0"/>
              </a:rPr>
              <a:t>/</a:t>
            </a:r>
            <a:r>
              <a:rPr lang="sr-Latn-CS" sz="2400" b="1">
                <a:latin typeface="Consolas" pitchFamily="49" charset="0"/>
                <a:cs typeface="Consolas" pitchFamily="49" charset="0"/>
              </a:rPr>
              <a:t>Inf</a:t>
            </a:r>
            <a:r>
              <a:rPr lang="sr-Latn-CS" sz="2400"/>
              <a:t> ili </a:t>
            </a:r>
            <a:r>
              <a:rPr lang="sr-Latn-CS" sz="2400" b="1">
                <a:latin typeface="Consolas" pitchFamily="49" charset="0"/>
                <a:cs typeface="Consolas" pitchFamily="49" charset="0"/>
              </a:rPr>
              <a:t>0/0</a:t>
            </a:r>
            <a:r>
              <a:rPr lang="sr-Latn-CS" sz="2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131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4450"/>
            <a:ext cx="8496746" cy="1143000"/>
          </a:xfrm>
        </p:spPr>
        <p:txBody>
          <a:bodyPr/>
          <a:lstStyle/>
          <a:p>
            <a:pPr algn="l"/>
            <a:r>
              <a:rPr lang="sr-Latn-RS" sz="4000" smtClean="0"/>
              <a:t>Često korišćene funkcije</a:t>
            </a:r>
            <a:endParaRPr lang="en-US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22833" y="1124744"/>
            <a:ext cx="8569647" cy="561662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900"/>
              </a:spcAft>
              <a:buSzPct val="100000"/>
              <a:buFont typeface="Wingdings" pitchFamily="2" charset="2"/>
              <a:buChar char="§"/>
              <a:defRPr/>
            </a:pPr>
            <a:r>
              <a:rPr lang="sr-Latn-CS" sz="2100" smtClean="0"/>
              <a:t>Funkcija </a:t>
            </a:r>
            <a:r>
              <a:rPr lang="sr-Latn-CS" sz="2100"/>
              <a:t>za određivanje dimenzije matrice je </a:t>
            </a:r>
            <a:r>
              <a:rPr lang="sr-Latn-CS" sz="2100" b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size(A</a:t>
            </a:r>
            <a:r>
              <a:rPr lang="sr-Latn-CS" sz="2100" b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sr-Latn-CS" sz="2100" smtClean="0"/>
              <a:t>.</a:t>
            </a:r>
            <a:endParaRPr lang="sr-Latn-CS" sz="2100"/>
          </a:p>
          <a:p>
            <a:pPr>
              <a:spcBef>
                <a:spcPts val="0"/>
              </a:spcBef>
              <a:spcAft>
                <a:spcPts val="900"/>
              </a:spcAft>
              <a:buSzPct val="100000"/>
              <a:buFont typeface="Wingdings" pitchFamily="2" charset="2"/>
              <a:buChar char="§"/>
              <a:defRPr/>
            </a:pPr>
            <a:r>
              <a:rPr lang="sr-Latn-CS" sz="2100"/>
              <a:t>Funkcija za određivanje</a:t>
            </a:r>
            <a:r>
              <a:rPr lang="sr-Latn-CS" sz="2100" b="1"/>
              <a:t> </a:t>
            </a:r>
            <a:r>
              <a:rPr lang="sr-Latn-CS" sz="2100"/>
              <a:t>dužine vektora</a:t>
            </a:r>
            <a:r>
              <a:rPr lang="sr-Latn-CS" sz="2100" b="1"/>
              <a:t> </a:t>
            </a:r>
            <a:r>
              <a:rPr lang="sr-Latn-CS" sz="2100"/>
              <a:t>je</a:t>
            </a:r>
            <a:r>
              <a:rPr lang="sr-Latn-CS" sz="2100" b="1"/>
              <a:t> </a:t>
            </a:r>
            <a:r>
              <a:rPr lang="sr-Latn-CS" sz="2100" b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length(C)</a:t>
            </a:r>
            <a:r>
              <a:rPr lang="sr-Latn-CS" sz="2100"/>
              <a:t>, ukoliko je </a:t>
            </a:r>
            <a:r>
              <a:rPr lang="sr-Latn-CS" sz="2100">
                <a:latin typeface="Consolas" pitchFamily="49" charset="0"/>
                <a:cs typeface="Consolas" pitchFamily="49" charset="0"/>
              </a:rPr>
              <a:t>C</a:t>
            </a:r>
            <a:r>
              <a:rPr lang="sr-Latn-CS" sz="2100"/>
              <a:t> matrica, vraća </a:t>
            </a:r>
            <a:r>
              <a:rPr lang="sr-Latn-CS" sz="2100"/>
              <a:t>veću </a:t>
            </a:r>
            <a:r>
              <a:rPr lang="sr-Latn-CS" sz="2100" smtClean="0"/>
              <a:t>od dimenzija.</a:t>
            </a:r>
            <a:endParaRPr lang="pt-BR" sz="2100"/>
          </a:p>
          <a:p>
            <a:pPr>
              <a:spcBef>
                <a:spcPts val="0"/>
              </a:spcBef>
              <a:spcAft>
                <a:spcPts val="900"/>
              </a:spcAft>
              <a:buSzPct val="100000"/>
              <a:buFont typeface="Wingdings" pitchFamily="2" charset="2"/>
              <a:buChar char="§"/>
              <a:defRPr/>
            </a:pPr>
            <a:r>
              <a:rPr lang="it-IT" sz="2100" smtClean="0"/>
              <a:t>Korenovanje</a:t>
            </a:r>
            <a:r>
              <a:rPr lang="sr-Latn-CS" sz="2100"/>
              <a:t>: </a:t>
            </a:r>
            <a:r>
              <a:rPr lang="it-IT" sz="2100"/>
              <a:t> </a:t>
            </a:r>
            <a:r>
              <a:rPr lang="it-IT" sz="2100" b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sqrt(x)</a:t>
            </a:r>
            <a:endParaRPr lang="sr-Latn-CS" sz="2100"/>
          </a:p>
          <a:p>
            <a:pPr>
              <a:spcBef>
                <a:spcPts val="0"/>
              </a:spcBef>
              <a:spcAft>
                <a:spcPts val="900"/>
              </a:spcAft>
              <a:buSzPct val="100000"/>
              <a:buFont typeface="Wingdings" pitchFamily="2" charset="2"/>
              <a:buChar char="§"/>
              <a:defRPr/>
            </a:pPr>
            <a:r>
              <a:rPr lang="sr-Latn-CS" sz="2100"/>
              <a:t>Apsolutna </a:t>
            </a:r>
            <a:r>
              <a:rPr lang="sr-Latn-CS" sz="2100" smtClean="0"/>
              <a:t>vrednost</a:t>
            </a:r>
            <a:r>
              <a:rPr lang="sr-Latn-CS" sz="2100"/>
              <a:t>: </a:t>
            </a:r>
            <a:r>
              <a:rPr lang="sr-Latn-CS" sz="2100" b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abs(x)</a:t>
            </a:r>
            <a:endParaRPr lang="sr-Latn-CS" sz="2100"/>
          </a:p>
          <a:p>
            <a:pPr>
              <a:spcBef>
                <a:spcPts val="0"/>
              </a:spcBef>
              <a:spcAft>
                <a:spcPts val="900"/>
              </a:spcAft>
              <a:buSzPct val="100000"/>
              <a:buFont typeface="Wingdings" pitchFamily="2" charset="2"/>
              <a:buChar char="§"/>
              <a:defRPr/>
            </a:pPr>
            <a:r>
              <a:rPr lang="sr-Latn-CS" sz="2100"/>
              <a:t>Prirodni logaritam: </a:t>
            </a:r>
            <a:r>
              <a:rPr lang="sr-Latn-CS" sz="2100" b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log(x)</a:t>
            </a:r>
            <a:endParaRPr lang="sr-Latn-CS" sz="2100"/>
          </a:p>
          <a:p>
            <a:pPr>
              <a:spcBef>
                <a:spcPts val="0"/>
              </a:spcBef>
              <a:spcAft>
                <a:spcPts val="900"/>
              </a:spcAft>
              <a:buSzPct val="100000"/>
              <a:buFont typeface="Wingdings" pitchFamily="2" charset="2"/>
              <a:buChar char="§"/>
              <a:defRPr/>
            </a:pPr>
            <a:r>
              <a:rPr lang="sr-Latn-CS" sz="2100"/>
              <a:t>Logaritam </a:t>
            </a:r>
            <a:r>
              <a:rPr lang="en-US" sz="2100"/>
              <a:t>sa </a:t>
            </a:r>
            <a:r>
              <a:rPr lang="sr-Latn-CS" sz="2100"/>
              <a:t>osnov</a:t>
            </a:r>
            <a:r>
              <a:rPr lang="en-US" sz="2100"/>
              <a:t>om</a:t>
            </a:r>
            <a:r>
              <a:rPr lang="sr-Latn-CS" sz="2100"/>
              <a:t> 10: </a:t>
            </a:r>
            <a:r>
              <a:rPr lang="sr-Latn-CS" sz="2100" b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log10(x)</a:t>
            </a:r>
            <a:r>
              <a:rPr lang="sr-Latn-CS" sz="2100"/>
              <a:t>, osnov</a:t>
            </a:r>
            <a:r>
              <a:rPr lang="en-US" sz="2100"/>
              <a:t>om</a:t>
            </a:r>
            <a:r>
              <a:rPr lang="sr-Latn-CS" sz="2100"/>
              <a:t> 2: </a:t>
            </a:r>
            <a:r>
              <a:rPr lang="sr-Latn-CS" sz="2100" b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log2(x)</a:t>
            </a:r>
            <a:endParaRPr lang="en-US" sz="2100"/>
          </a:p>
          <a:p>
            <a:pPr>
              <a:spcBef>
                <a:spcPts val="0"/>
              </a:spcBef>
              <a:spcAft>
                <a:spcPts val="90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sz="2100"/>
              <a:t>Eksponencijalna funkcija: </a:t>
            </a:r>
            <a:r>
              <a:rPr lang="en-US" sz="2100" b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exp(x)</a:t>
            </a:r>
            <a:endParaRPr lang="en-US" sz="2100"/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sz="2100"/>
              <a:t>Trigonometrijske funkcije </a:t>
            </a:r>
            <a:r>
              <a:rPr lang="en-US" sz="2100" b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sin(x)</a:t>
            </a:r>
            <a:r>
              <a:rPr lang="en-US" sz="2100" b="1"/>
              <a:t>, </a:t>
            </a:r>
            <a:r>
              <a:rPr lang="en-US" sz="2100" b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cos(x)</a:t>
            </a:r>
            <a:r>
              <a:rPr lang="en-US" sz="2100" b="1"/>
              <a:t>, </a:t>
            </a:r>
            <a:r>
              <a:rPr lang="en-US" sz="2100" b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tan(x)</a:t>
            </a:r>
            <a:r>
              <a:rPr lang="en-US" sz="2100" b="1"/>
              <a:t>, </a:t>
            </a:r>
            <a:r>
              <a:rPr lang="en-US" sz="2100" b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asin(x)</a:t>
            </a:r>
            <a:r>
              <a:rPr lang="en-US" sz="2100" b="1"/>
              <a:t>, </a:t>
            </a:r>
            <a:r>
              <a:rPr lang="en-US" sz="2100" b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acos(x)</a:t>
            </a:r>
            <a:r>
              <a:rPr lang="en-US" sz="2100" b="1"/>
              <a:t>, </a:t>
            </a:r>
            <a:r>
              <a:rPr lang="en-US" sz="2100" b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atan(x</a:t>
            </a:r>
            <a:r>
              <a:rPr lang="en-US" sz="2100" b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</a:t>
            </a:r>
            <a:endParaRPr lang="sr-Latn-RS" sz="2100" b="1" smtClean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SzPct val="100000"/>
              <a:buFont typeface="Wingdings" pitchFamily="2" charset="2"/>
              <a:buChar char="§"/>
              <a:defRPr/>
            </a:pPr>
            <a:r>
              <a:rPr lang="pt-BR" sz="2100"/>
              <a:t>Ako funkcija vraća </a:t>
            </a:r>
            <a:r>
              <a:rPr lang="sr-Latn-CS" sz="2100"/>
              <a:t>više </a:t>
            </a:r>
            <a:r>
              <a:rPr lang="pt-BR" sz="2100"/>
              <a:t>vrednosti, promenljive koje ih prihvataju se navode u uglastim zagradama [ ] razdvojene zarezom:</a:t>
            </a:r>
          </a:p>
          <a:p>
            <a:pPr marL="266700" lvl="1" indent="0" eaLnBrk="1" hangingPunct="1">
              <a:spcBef>
                <a:spcPts val="0"/>
              </a:spcBef>
              <a:spcAft>
                <a:spcPts val="1200"/>
              </a:spcAft>
              <a:buSzPct val="75000"/>
              <a:buNone/>
              <a:defRPr/>
            </a:pPr>
            <a:r>
              <a:rPr lang="sr-Latn-CS" sz="210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[m,n]</a:t>
            </a:r>
            <a:r>
              <a:rPr lang="en-US" sz="210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r-Latn-CS" sz="210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210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r-Latn-CS" sz="210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size(A</a:t>
            </a:r>
            <a:r>
              <a:rPr lang="sr-Latn-CS" sz="210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)</a:t>
            </a:r>
            <a:endParaRPr lang="sr-Latn-CS" sz="210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5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4450"/>
            <a:ext cx="8496746" cy="1143000"/>
          </a:xfrm>
        </p:spPr>
        <p:txBody>
          <a:bodyPr/>
          <a:lstStyle/>
          <a:p>
            <a:pPr algn="l"/>
            <a:r>
              <a:rPr lang="sr-Latn-RS" sz="4000" smtClean="0"/>
              <a:t>Primer</a:t>
            </a:r>
            <a:endParaRPr lang="en-US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22833" y="1268760"/>
            <a:ext cx="8569647" cy="3384376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90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sz="2400"/>
              <a:t>Za </a:t>
            </a:r>
            <a:r>
              <a:rPr lang="en-US" sz="2400" smtClean="0"/>
              <a:t>vrednost </a:t>
            </a:r>
            <a:r>
              <a:rPr lang="en-US" sz="2400"/>
              <a:t>x=2, izra</a:t>
            </a:r>
            <a:r>
              <a:rPr lang="sr-Latn-RS" sz="2400"/>
              <a:t>čunati </a:t>
            </a:r>
            <a:r>
              <a:rPr lang="sr-Latn-RS" sz="2400" smtClean="0"/>
              <a:t>vrednost </a:t>
            </a:r>
            <a:r>
              <a:rPr lang="sr-Latn-RS" sz="2400"/>
              <a:t>izraza:</a:t>
            </a:r>
            <a:endParaRPr lang="en-US" sz="2100"/>
          </a:p>
          <a:p>
            <a:pPr eaLnBrk="1" hangingPunct="1">
              <a:spcBef>
                <a:spcPts val="600"/>
              </a:spcBef>
              <a:buClr>
                <a:srgbClr val="1818FF"/>
              </a:buClr>
              <a:buSzPct val="75000"/>
              <a:buFont typeface="Wingdings" pitchFamily="2" charset="2"/>
              <a:buChar char="n"/>
              <a:defRPr/>
            </a:pPr>
            <a:endParaRPr lang="en-US" sz="2400" b="1"/>
          </a:p>
          <a:p>
            <a:pPr eaLnBrk="1" hangingPunct="1">
              <a:spcBef>
                <a:spcPts val="600"/>
              </a:spcBef>
              <a:buClr>
                <a:srgbClr val="1818FF"/>
              </a:buClr>
              <a:buSzPct val="75000"/>
              <a:buFont typeface="Wingdings" pitchFamily="2" charset="2"/>
              <a:buChar char="n"/>
              <a:defRPr/>
            </a:pPr>
            <a:endParaRPr lang="en-US" sz="2400" b="1"/>
          </a:p>
          <a:p>
            <a:pPr marL="0" indent="0" eaLnBrk="1" hangingPunct="1">
              <a:buNone/>
              <a:defRPr/>
            </a:pPr>
            <a:r>
              <a:rPr lang="sv-SE" sz="2000">
                <a:latin typeface="Consolas" pitchFamily="49" charset="0"/>
                <a:cs typeface="Consolas" pitchFamily="49" charset="0"/>
              </a:rPr>
              <a:t>&gt;&gt; x = 2;</a:t>
            </a:r>
          </a:p>
          <a:p>
            <a:pPr marL="0" indent="0" eaLnBrk="1" hangingPunct="1">
              <a:buNone/>
              <a:defRPr/>
            </a:pPr>
            <a:r>
              <a:rPr lang="sv-SE" sz="2000">
                <a:latin typeface="Consolas" pitchFamily="49" charset="0"/>
                <a:cs typeface="Consolas" pitchFamily="49" charset="0"/>
              </a:rPr>
              <a:t>&gt;&gt; sin(x)^2 + x^(1/5) + exp(2*x^3) + log10(x+3)/(2*x)</a:t>
            </a:r>
            <a:endParaRPr lang="sr-Latn-CS" sz="2000">
              <a:latin typeface="Consolas" pitchFamily="49" charset="0"/>
              <a:cs typeface="Consolas" pitchFamily="49" charset="0"/>
            </a:endParaRPr>
          </a:p>
          <a:p>
            <a:pPr marL="0" indent="0" eaLnBrk="1" hangingPunct="1">
              <a:buNone/>
              <a:defRPr/>
            </a:pPr>
            <a:endParaRPr lang="sv-SE" sz="2000">
              <a:latin typeface="Consolas" pitchFamily="49" charset="0"/>
              <a:cs typeface="Consolas" pitchFamily="49" charset="0"/>
            </a:endParaRPr>
          </a:p>
          <a:p>
            <a:pPr marL="0" indent="0" eaLnBrk="1" hangingPunct="1">
              <a:buNone/>
              <a:defRPr/>
            </a:pPr>
            <a:r>
              <a:rPr lang="en-US" sz="2000">
                <a:latin typeface="Consolas" pitchFamily="49" charset="0"/>
                <a:cs typeface="Consolas" pitchFamily="49" charset="0"/>
              </a:rPr>
              <a:t>ans =</a:t>
            </a:r>
          </a:p>
          <a:p>
            <a:pPr marL="0" indent="0" eaLnBrk="1" hangingPunct="1">
              <a:buNone/>
              <a:defRPr/>
            </a:pPr>
            <a:r>
              <a:rPr lang="en-US" sz="2000">
                <a:latin typeface="Consolas" pitchFamily="49" charset="0"/>
                <a:cs typeface="Consolas" pitchFamily="49" charset="0"/>
              </a:rPr>
              <a:t>  8.8861e+006</a:t>
            </a:r>
            <a:endParaRPr lang="sr-Latn-CS" sz="200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23699"/>
              </p:ext>
            </p:extLst>
          </p:nvPr>
        </p:nvGraphicFramePr>
        <p:xfrm>
          <a:off x="2771800" y="1732483"/>
          <a:ext cx="350202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3" imgW="1815312" imgH="393529" progId="Equation.DSMT4">
                  <p:embed/>
                </p:oleObj>
              </mc:Choice>
              <mc:Fallback>
                <p:oleObj name="Equation" r:id="rId3" imgW="1815312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732483"/>
                        <a:ext cx="3502025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069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sr-Latn-CS" smtClean="0"/>
              <a:t>Provera znanja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989138"/>
            <a:ext cx="8569325" cy="37433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Latn-CS" smtClean="0"/>
              <a:t>Načini proveravanja znanja: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r-Latn-CS" smtClean="0">
                <a:solidFill>
                  <a:srgbClr val="0070C0"/>
                </a:solidFill>
              </a:rPr>
              <a:t>Domaći zadaci: </a:t>
            </a:r>
            <a:r>
              <a:rPr lang="sr-Latn-CS" b="1">
                <a:solidFill>
                  <a:srgbClr val="0070C0"/>
                </a:solidFill>
              </a:rPr>
              <a:t>5</a:t>
            </a:r>
            <a:r>
              <a:rPr lang="sr-Latn-CS" smtClean="0">
                <a:solidFill>
                  <a:srgbClr val="0070C0"/>
                </a:solidFill>
              </a:rPr>
              <a:t> poena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r-Latn-CS" smtClean="0">
                <a:solidFill>
                  <a:srgbClr val="00B050"/>
                </a:solidFill>
              </a:rPr>
              <a:t>Prisustva: </a:t>
            </a:r>
            <a:r>
              <a:rPr lang="sr-Latn-CS" b="1" smtClean="0">
                <a:solidFill>
                  <a:srgbClr val="00B050"/>
                </a:solidFill>
              </a:rPr>
              <a:t>5</a:t>
            </a:r>
            <a:r>
              <a:rPr lang="sr-Latn-CS" smtClean="0">
                <a:solidFill>
                  <a:srgbClr val="00B050"/>
                </a:solidFill>
              </a:rPr>
              <a:t> poena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r-Latn-CS" smtClean="0">
                <a:solidFill>
                  <a:srgbClr val="FF0000"/>
                </a:solidFill>
              </a:rPr>
              <a:t>Kolokvijumi: </a:t>
            </a:r>
            <a:r>
              <a:rPr lang="sr-Latn-CS" b="1" smtClean="0">
                <a:solidFill>
                  <a:srgbClr val="FF0000"/>
                </a:solidFill>
              </a:rPr>
              <a:t>2×25</a:t>
            </a:r>
            <a:r>
              <a:rPr lang="sr-Latn-CS" smtClean="0">
                <a:solidFill>
                  <a:srgbClr val="FF0000"/>
                </a:solidFill>
              </a:rPr>
              <a:t> poena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r-Latn-CS" smtClean="0">
                <a:solidFill>
                  <a:schemeClr val="accent2">
                    <a:lumMod val="75000"/>
                  </a:schemeClr>
                </a:solidFill>
              </a:rPr>
              <a:t>Završni ispit: </a:t>
            </a:r>
            <a:r>
              <a:rPr lang="sr-Latn-CS" b="1" smtClean="0">
                <a:solidFill>
                  <a:schemeClr val="accent2">
                    <a:lumMod val="75000"/>
                  </a:schemeClr>
                </a:solidFill>
              </a:rPr>
              <a:t>40</a:t>
            </a:r>
            <a:r>
              <a:rPr lang="sr-Latn-CS" smtClean="0">
                <a:solidFill>
                  <a:schemeClr val="accent2">
                    <a:lumMod val="75000"/>
                  </a:schemeClr>
                </a:solidFill>
              </a:rPr>
              <a:t> poena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Latn-CS" smtClean="0"/>
              <a:t>Ispit je položen sa više od 50 poena u ukupnom zbiru.</a:t>
            </a:r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sr-Latn-CS" smtClean="0"/>
              <a:t>Kolokvijumi i završni ispit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989138"/>
            <a:ext cx="8569325" cy="374332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Latn-CS" smtClean="0"/>
              <a:t>Da bi se izašlo na drugi kolokvijum, mora se položiti prvi kolokvijum.</a:t>
            </a:r>
            <a:endParaRPr lang="sr-Latn-CS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Latn-CS"/>
              <a:t>Da bi se izašlo na završni ispit, moraju se položiti oba kolokvijuma.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Latn-CS"/>
              <a:t>Kolokvijumi i ispiti su položeni ako se dobije preko 50% bodova.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Čovek i obrada podataka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28800"/>
            <a:ext cx="8642350" cy="468788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sr-Latn-CS" sz="2600" smtClean="0"/>
              <a:t>Još u XIX veku, pa i ranije, uočeno je da ljudi uspešno obrađuju samo male količine informacija, a da su podložni raznim greškama kako se količina informacija povećava.</a:t>
            </a:r>
            <a:endParaRPr lang="sr-Latn-CS"/>
          </a:p>
          <a:p>
            <a:pPr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sr-Latn-CS" sz="2600" smtClean="0"/>
              <a:t>Stoga se došlo na ideju kreiranja nepogrešivih računskih mašina koje bi u zahtevnim obradama zamenile ljude.</a:t>
            </a:r>
            <a:endParaRPr lang="sr-Latn-CS"/>
          </a:p>
          <a:p>
            <a:pPr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sr-Latn-CS" sz="2600" smtClean="0"/>
              <a:t>Nacrti prvih takvih mašina su bili plod rada Bebidža (</a:t>
            </a:r>
            <a:r>
              <a:rPr lang="sr-Latn-CS" sz="2600" smtClean="0">
                <a:solidFill>
                  <a:srgbClr val="FF3300"/>
                </a:solidFill>
              </a:rPr>
              <a:t>Charles Babbage</a:t>
            </a:r>
            <a:r>
              <a:rPr lang="sr-Latn-CS" sz="2600" smtClean="0"/>
              <a:t>) i Paskala (</a:t>
            </a:r>
            <a:r>
              <a:rPr lang="sr-Latn-CS" sz="2600" smtClean="0">
                <a:solidFill>
                  <a:srgbClr val="FF3300"/>
                </a:solidFill>
              </a:rPr>
              <a:t>Blaise Pascal</a:t>
            </a:r>
            <a:r>
              <a:rPr lang="sr-Latn-CS" sz="2600" smtClean="0"/>
              <a:t>). (Paskal je napravio mehaničku mašinu za sabiranje i oduzimanje).</a:t>
            </a:r>
            <a:endParaRPr lang="sr-Latn-CS"/>
          </a:p>
          <a:p>
            <a:pPr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sr-Latn-CS" sz="2600" smtClean="0"/>
              <a:t>Revolucija u razvoju računskih mašina je omogućena pojavom poluprovodničkih elektronskih komponenti – tranzistora.</a:t>
            </a:r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08050"/>
            <a:ext cx="76200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3"/>
          <p:cNvSpPr txBox="1">
            <a:spLocks noChangeArrowheads="1"/>
          </p:cNvSpPr>
          <p:nvPr/>
        </p:nvSpPr>
        <p:spPr bwMode="auto">
          <a:xfrm>
            <a:off x="1042988" y="5300663"/>
            <a:ext cx="70580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sr-Latn-CS" smtClean="0">
                <a:latin typeface="+mj-lt"/>
              </a:rPr>
              <a:t>Pascal-ova mehanička mašina za sabiranje i oduzimanje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Jezik računara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72816"/>
            <a:ext cx="8496300" cy="41148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sr-Latn-CS" sz="2600" smtClean="0"/>
              <a:t>Savremeni elektronski računari rade na principu binarne logike sa alfabetom {</a:t>
            </a:r>
            <a:r>
              <a:rPr lang="sr-Latn-CS" sz="2600" b="1" smtClean="0"/>
              <a:t>0</a:t>
            </a:r>
            <a:r>
              <a:rPr lang="sr-Latn-CS" sz="2600" smtClean="0"/>
              <a:t>,</a:t>
            </a:r>
            <a:r>
              <a:rPr lang="sr-Latn-CS" sz="2600" b="1" smtClean="0"/>
              <a:t>1</a:t>
            </a:r>
            <a:r>
              <a:rPr lang="sr-Latn-CS" sz="2600" smtClean="0"/>
              <a:t>}.</a:t>
            </a:r>
            <a:endParaRPr lang="sr-Latn-CS"/>
          </a:p>
          <a:p>
            <a:pPr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sr-Latn-CS" sz="2600" smtClean="0"/>
              <a:t>Očigledno je veoma teško ljudsku logiku, zasnovanu na procedurama, pretvoriti u binarni zapis direktnim putem.</a:t>
            </a:r>
            <a:endParaRPr lang="sr-Latn-CS"/>
          </a:p>
          <a:p>
            <a:pPr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sr-Latn-CS" sz="2600" smtClean="0"/>
              <a:t>Poseban je problem što relativno prosta procedura zapisana binarno može da ima desetine hiljada, pa i milione bita, što je čini nemogućom za održavanje i prepravljanje.</a:t>
            </a:r>
            <a:endParaRPr lang="sr-Latn-CS"/>
          </a:p>
          <a:p>
            <a:pPr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sr-Latn-CS" sz="2600" smtClean="0"/>
              <a:t>Stoga su se razvili </a:t>
            </a:r>
            <a:r>
              <a:rPr lang="sr-Latn-CS" sz="2600" smtClean="0">
                <a:solidFill>
                  <a:srgbClr val="FF3300"/>
                </a:solidFill>
              </a:rPr>
              <a:t>programski jezici</a:t>
            </a:r>
            <a:r>
              <a:rPr lang="sr-Latn-CS" sz="2600" smtClean="0"/>
              <a:t> kao posrednici između jezika procedure i jezika koji razumeju računari.</a:t>
            </a:r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r>
              <a:rPr lang="en-US" smtClean="0"/>
              <a:t>Od </a:t>
            </a:r>
            <a:r>
              <a:rPr lang="sr-Latn-RS" smtClean="0"/>
              <a:t>čoveka do jedinica i nula</a:t>
            </a:r>
            <a:endParaRPr lang="en-US" smtClean="0"/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r="-4279"/>
          <a:stretch>
            <a:fillRect/>
          </a:stretch>
        </p:blipFill>
        <p:spPr bwMode="auto">
          <a:xfrm>
            <a:off x="468313" y="2973388"/>
            <a:ext cx="16922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2919413"/>
            <a:ext cx="2670175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1547813" y="1557338"/>
            <a:ext cx="1655762" cy="12954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1476375" y="1666875"/>
            <a:ext cx="1727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sr-Latn-RS" sz="2000" smtClean="0">
                <a:latin typeface="+mj-lt"/>
              </a:rPr>
              <a:t>Išao, bio, radio, €, facebook</a:t>
            </a:r>
            <a:endParaRPr lang="en-GB" sz="2000" smtClean="0">
              <a:latin typeface="+mj-lt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6875463" y="1773238"/>
            <a:ext cx="1800225" cy="1408112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24" name="TextBox 24"/>
          <p:cNvSpPr txBox="1">
            <a:spLocks noChangeArrowheads="1"/>
          </p:cNvSpPr>
          <p:nvPr/>
        </p:nvSpPr>
        <p:spPr bwMode="auto">
          <a:xfrm>
            <a:off x="7019925" y="1916113"/>
            <a:ext cx="15128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sr-Latn-RS" sz="2000" smtClean="0">
                <a:latin typeface="+mj-lt"/>
              </a:rPr>
              <a:t>010100100011101000100100100101</a:t>
            </a:r>
            <a:endParaRPr lang="en-GB" sz="2000" smtClean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7663" y="2973388"/>
            <a:ext cx="2659062" cy="2903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26" name="TextBox 8"/>
          <p:cNvSpPr txBox="1">
            <a:spLocks noChangeArrowheads="1"/>
          </p:cNvSpPr>
          <p:nvPr/>
        </p:nvSpPr>
        <p:spPr bwMode="auto">
          <a:xfrm>
            <a:off x="2928938" y="3290888"/>
            <a:ext cx="257968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sr-Latn-RS" b="1" smtClean="0">
                <a:latin typeface="+mj-lt"/>
              </a:rPr>
              <a:t>Programski jezici</a:t>
            </a:r>
          </a:p>
          <a:p>
            <a:pPr eaLnBrk="1" hangingPunct="1">
              <a:defRPr/>
            </a:pPr>
            <a:r>
              <a:rPr lang="sr-Latn-RS" smtClean="0">
                <a:solidFill>
                  <a:srgbClr val="FF0000"/>
                </a:solidFill>
                <a:latin typeface="+mj-lt"/>
              </a:rPr>
              <a:t>Viši:</a:t>
            </a:r>
            <a:r>
              <a:rPr lang="sr-Latn-RS" smtClean="0">
                <a:solidFill>
                  <a:srgbClr val="00B050"/>
                </a:solidFill>
                <a:latin typeface="+mj-lt"/>
              </a:rPr>
              <a:t> C, C++, C#, Java, MATLAB, Visual Basic.net...</a:t>
            </a:r>
          </a:p>
          <a:p>
            <a:pPr eaLnBrk="1" hangingPunct="1">
              <a:defRPr/>
            </a:pPr>
            <a:r>
              <a:rPr lang="sr-Latn-RS" smtClean="0">
                <a:solidFill>
                  <a:srgbClr val="FF0000"/>
                </a:solidFill>
                <a:latin typeface="+mj-lt"/>
              </a:rPr>
              <a:t>Niži:</a:t>
            </a:r>
            <a:r>
              <a:rPr lang="sr-Latn-RS" smtClean="0">
                <a:solidFill>
                  <a:srgbClr val="00B050"/>
                </a:solidFill>
                <a:latin typeface="+mj-lt"/>
              </a:rPr>
              <a:t> Asembler</a:t>
            </a:r>
            <a:endParaRPr lang="en-GB" smtClean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078038" y="3397250"/>
            <a:ext cx="792162" cy="176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ight Arrow 28"/>
          <p:cNvSpPr/>
          <p:nvPr/>
        </p:nvSpPr>
        <p:spPr>
          <a:xfrm>
            <a:off x="5546725" y="3454400"/>
            <a:ext cx="792163" cy="176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r>
              <a:rPr lang="sr-Latn-CS" smtClean="0"/>
              <a:t>Programski jezici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12875"/>
            <a:ext cx="8929687" cy="5040313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Latn-CS" sz="2400" b="1" smtClean="0">
                <a:solidFill>
                  <a:srgbClr val="E6AF00"/>
                </a:solidFill>
              </a:rPr>
              <a:t>Mašinski jezik</a:t>
            </a:r>
            <a:r>
              <a:rPr lang="sr-Latn-CS" sz="2400" smtClean="0"/>
              <a:t> je jezik koji razume procesor računara. Predstavlja binarnu reprezentaciju (0 i 1) procesorskih instrukcija.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Latn-CS" sz="2400" b="1" smtClean="0">
                <a:solidFill>
                  <a:srgbClr val="FF0000"/>
                </a:solidFill>
              </a:rPr>
              <a:t>Asemblerski jezik</a:t>
            </a:r>
            <a:r>
              <a:rPr lang="sr-Latn-CS" sz="2400" smtClean="0"/>
              <a:t> je jezik instrukcija procesora, na primer:</a:t>
            </a:r>
          </a:p>
          <a:p>
            <a:pPr marL="361950" indent="0" fontAlgn="auto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778125" algn="l"/>
              </a:tabLst>
              <a:defRPr/>
            </a:pPr>
            <a:r>
              <a:rPr lang="hr-HR" sz="2200">
                <a:solidFill>
                  <a:srgbClr val="FF0000"/>
                </a:solidFill>
              </a:rPr>
              <a:t>ADD R1, R2, </a:t>
            </a:r>
            <a:r>
              <a:rPr lang="hr-HR" sz="2200" smtClean="0">
                <a:solidFill>
                  <a:srgbClr val="FF0000"/>
                </a:solidFill>
              </a:rPr>
              <a:t>R3	// saberi registre R2 i R3 i smesti zbir u R1</a:t>
            </a:r>
          </a:p>
          <a:p>
            <a:pPr marL="361950" indent="0" fontAlgn="auto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778125" algn="l"/>
              </a:tabLst>
              <a:defRPr/>
            </a:pPr>
            <a:r>
              <a:rPr lang="hr-HR" sz="2200" smtClean="0">
                <a:solidFill>
                  <a:srgbClr val="FF0000"/>
                </a:solidFill>
              </a:rPr>
              <a:t>MULT </a:t>
            </a:r>
            <a:r>
              <a:rPr lang="hr-HR" sz="2200">
                <a:solidFill>
                  <a:srgbClr val="FF0000"/>
                </a:solidFill>
              </a:rPr>
              <a:t>R1, R2, </a:t>
            </a:r>
            <a:r>
              <a:rPr lang="hr-HR" sz="2200" smtClean="0">
                <a:solidFill>
                  <a:srgbClr val="FF0000"/>
                </a:solidFill>
              </a:rPr>
              <a:t>R3 	// pomnoži registre R2 i R3 i smesti proizvod u R1</a:t>
            </a:r>
          </a:p>
          <a:p>
            <a:pPr marL="361950" indent="0" fontAlgn="auto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778125" algn="l"/>
              </a:tabLst>
              <a:defRPr/>
            </a:pPr>
            <a:r>
              <a:rPr lang="hr-HR" sz="2200" smtClean="0">
                <a:solidFill>
                  <a:srgbClr val="FF0000"/>
                </a:solidFill>
              </a:rPr>
              <a:t>LOAD </a:t>
            </a:r>
            <a:r>
              <a:rPr lang="hr-HR" sz="2200">
                <a:solidFill>
                  <a:srgbClr val="FF0000"/>
                </a:solidFill>
              </a:rPr>
              <a:t>R1, </a:t>
            </a:r>
            <a:r>
              <a:rPr lang="hr-HR" sz="2200" smtClean="0">
                <a:solidFill>
                  <a:srgbClr val="FF0000"/>
                </a:solidFill>
              </a:rPr>
              <a:t>A	// učitaj podatak sa mem. adrese A i smesti ga u R1</a:t>
            </a:r>
            <a:endParaRPr lang="sr-Latn-CS" sz="2200" smtClean="0">
              <a:solidFill>
                <a:srgbClr val="FF0000"/>
              </a:solidFill>
            </a:endParaRPr>
          </a:p>
          <a:p>
            <a:pPr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Latn-CS" sz="2400" smtClean="0"/>
              <a:t>Program napisan u </a:t>
            </a:r>
            <a:r>
              <a:rPr lang="en-US" sz="2400" b="1" smtClean="0">
                <a:solidFill>
                  <a:srgbClr val="0070C0"/>
                </a:solidFill>
              </a:rPr>
              <a:t>vi</a:t>
            </a:r>
            <a:r>
              <a:rPr lang="sr-Latn-RS" sz="2400" b="1" smtClean="0">
                <a:solidFill>
                  <a:srgbClr val="0070C0"/>
                </a:solidFill>
              </a:rPr>
              <a:t>š</a:t>
            </a:r>
            <a:r>
              <a:rPr lang="en-US" sz="2400" b="1" smtClean="0">
                <a:solidFill>
                  <a:srgbClr val="0070C0"/>
                </a:solidFill>
              </a:rPr>
              <a:t>em </a:t>
            </a:r>
            <a:r>
              <a:rPr lang="sr-Latn-CS" sz="2400" b="1" smtClean="0">
                <a:solidFill>
                  <a:srgbClr val="0070C0"/>
                </a:solidFill>
              </a:rPr>
              <a:t>programskom jeziku </a:t>
            </a:r>
            <a:r>
              <a:rPr lang="sr-Latn-CS" sz="2400" smtClean="0"/>
              <a:t>podseća na jednostavne direktive engleskog jezika, kombinovane sa preciznim matematičkim formulacijama.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Tx/>
              <a:buNone/>
              <a:tabLst>
                <a:tab pos="361950" algn="l"/>
                <a:tab pos="715963" algn="l"/>
                <a:tab pos="1077913" algn="l"/>
              </a:tabLst>
              <a:defRPr/>
            </a:pPr>
            <a:r>
              <a:rPr lang="en-US" sz="2400" smtClean="0"/>
              <a:t>	</a:t>
            </a:r>
            <a:r>
              <a:rPr lang="sr-Latn-CS" sz="250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while(I </a:t>
            </a:r>
            <a:r>
              <a:rPr lang="en-US" sz="250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sr-Latn-RS" sz="250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50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10</a:t>
            </a:r>
            <a:r>
              <a:rPr lang="sr-Latn-CS" sz="250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50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Tx/>
              <a:buNone/>
              <a:tabLst>
                <a:tab pos="361950" algn="l"/>
                <a:tab pos="715963" algn="l"/>
                <a:tab pos="1077913" algn="l"/>
              </a:tabLst>
              <a:defRPr/>
            </a:pPr>
            <a:r>
              <a:rPr lang="en-US" sz="250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		if(I</a:t>
            </a:r>
            <a:r>
              <a:rPr lang="sr-Latn-RS" sz="250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50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sr-Latn-RS" sz="250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50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2)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Tx/>
              <a:buNone/>
              <a:tabLst>
                <a:tab pos="361950" algn="l"/>
                <a:tab pos="715963" algn="l"/>
                <a:tab pos="1077913" algn="l"/>
              </a:tabLst>
              <a:defRPr/>
            </a:pPr>
            <a:r>
              <a:rPr lang="en-US" sz="250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			X = Y – 3;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Tx/>
              <a:buNone/>
              <a:tabLst>
                <a:tab pos="361950" algn="l"/>
                <a:tab pos="715963" algn="l"/>
                <a:tab pos="1077913" algn="l"/>
              </a:tabLst>
              <a:defRPr/>
            </a:pPr>
            <a:r>
              <a:rPr lang="en-US" sz="250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	}</a:t>
            </a:r>
          </a:p>
          <a:p>
            <a:pPr marL="457200" lvl="1" indent="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/>
              <a:t>	</a:t>
            </a:r>
            <a:r>
              <a:rPr lang="en-US" sz="2000" smtClean="0"/>
              <a:t>	</a:t>
            </a:r>
            <a:endParaRPr lang="sr-Latn-CS" sz="2000" smtClean="0"/>
          </a:p>
        </p:txBody>
      </p:sp>
      <p:pic>
        <p:nvPicPr>
          <p:cNvPr id="1024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503738"/>
            <a:ext cx="319405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3493</TotalTime>
  <Words>1219</Words>
  <Application>Microsoft Office PowerPoint</Application>
  <PresentationFormat>On-screen Show (4:3)</PresentationFormat>
  <Paragraphs>222</Paragraphs>
  <Slides>27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MathType 6.0 Equation</vt:lpstr>
      <vt:lpstr>Programiranje i programski jezici</vt:lpstr>
      <vt:lpstr>Osnovni podaci - osoblje</vt:lpstr>
      <vt:lpstr>Provera znanja</vt:lpstr>
      <vt:lpstr>Kolokvijumi i završni ispit</vt:lpstr>
      <vt:lpstr>Čovek i obrada podataka</vt:lpstr>
      <vt:lpstr>PowerPoint Presentation</vt:lpstr>
      <vt:lpstr>Jezik računara</vt:lpstr>
      <vt:lpstr>Od čoveka do jedinica i nula</vt:lpstr>
      <vt:lpstr>Programski jezici</vt:lpstr>
      <vt:lpstr>Algoritam</vt:lpstr>
      <vt:lpstr>Šta je potrebno da se napiše program?</vt:lpstr>
      <vt:lpstr>Programski prevodioci - Interpreteri</vt:lpstr>
      <vt:lpstr>Programski prevodioci - Kompajleri</vt:lpstr>
      <vt:lpstr>M A T L A B</vt:lpstr>
      <vt:lpstr>Šta je MATLAB?</vt:lpstr>
      <vt:lpstr>MATLAB razvojno okruženje</vt:lpstr>
      <vt:lpstr>MATLAB promenljive</vt:lpstr>
      <vt:lpstr>Dodela vrednosti</vt:lpstr>
      <vt:lpstr>Tipovi podataka u MATLAB-u</vt:lpstr>
      <vt:lpstr>Matrice u MATLAB-u</vt:lpstr>
      <vt:lpstr>Transponovana matrica</vt:lpstr>
      <vt:lpstr>Pristup elementima matrice</vt:lpstr>
      <vt:lpstr>Aritmetičke operacije</vt:lpstr>
      <vt:lpstr>Promena vrednosti elemenata matrice</vt:lpstr>
      <vt:lpstr>MATLAB konstante</vt:lpstr>
      <vt:lpstr>Često korišćene funkcije</vt:lpstr>
      <vt:lpstr>Primer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Osnovi računarstva II</dc:title>
  <dc:creator>Igor Djurovic</dc:creator>
  <cp:lastModifiedBy>Slobodan</cp:lastModifiedBy>
  <cp:revision>430</cp:revision>
  <cp:lastPrinted>2013-03-05T14:20:17Z</cp:lastPrinted>
  <dcterms:created xsi:type="dcterms:W3CDTF">2004-11-03T06:24:07Z</dcterms:created>
  <dcterms:modified xsi:type="dcterms:W3CDTF">2015-01-15T16:04:04Z</dcterms:modified>
</cp:coreProperties>
</file>