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1"/>
  </p:notesMasterIdLst>
  <p:handoutMasterIdLst>
    <p:handoutMasterId r:id="rId22"/>
  </p:handoutMasterIdLst>
  <p:sldIdLst>
    <p:sldId id="256" r:id="rId2"/>
    <p:sldId id="395" r:id="rId3"/>
    <p:sldId id="426" r:id="rId4"/>
    <p:sldId id="429" r:id="rId5"/>
    <p:sldId id="421" r:id="rId6"/>
    <p:sldId id="422" r:id="rId7"/>
    <p:sldId id="419" r:id="rId8"/>
    <p:sldId id="420" r:id="rId9"/>
    <p:sldId id="425" r:id="rId10"/>
    <p:sldId id="423" r:id="rId11"/>
    <p:sldId id="424" r:id="rId12"/>
    <p:sldId id="406" r:id="rId13"/>
    <p:sldId id="427" r:id="rId14"/>
    <p:sldId id="428" r:id="rId15"/>
    <p:sldId id="431" r:id="rId16"/>
    <p:sldId id="432" r:id="rId17"/>
    <p:sldId id="433" r:id="rId18"/>
    <p:sldId id="434" r:id="rId19"/>
    <p:sldId id="430" r:id="rId20"/>
  </p:sldIdLst>
  <p:sldSz cx="9144000" cy="6858000" type="screen4x3"/>
  <p:notesSz cx="10234613" cy="7099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EEECE1"/>
    <a:srgbClr val="FFCCFF"/>
    <a:srgbClr val="FF3300"/>
    <a:srgbClr val="CC0000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810" autoAdjust="0"/>
    <p:restoredTop sz="90953" autoAdjust="0"/>
  </p:normalViewPr>
  <p:slideViewPr>
    <p:cSldViewPr showGuides="1">
      <p:cViewPr>
        <p:scale>
          <a:sx n="100" d="100"/>
          <a:sy n="100" d="100"/>
        </p:scale>
        <p:origin x="-1848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4" tIns="49516" rIns="99034" bIns="49516" numCol="1" anchor="t" anchorCtr="0" compatLnSpc="1">
            <a:prstTxWarp prst="textNoShape">
              <a:avLst/>
            </a:prstTxWarp>
          </a:bodyPr>
          <a:lstStyle>
            <a:lvl1pPr defTabSz="99045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138" y="0"/>
            <a:ext cx="44354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4" tIns="49516" rIns="99034" bIns="49516" numCol="1" anchor="t" anchorCtr="0" compatLnSpc="1">
            <a:prstTxWarp prst="textNoShape">
              <a:avLst/>
            </a:prstTxWarp>
          </a:bodyPr>
          <a:lstStyle>
            <a:lvl1pPr algn="r" defTabSz="99045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54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4" tIns="49516" rIns="99034" bIns="49516" numCol="1" anchor="b" anchorCtr="0" compatLnSpc="1">
            <a:prstTxWarp prst="textNoShape">
              <a:avLst/>
            </a:prstTxWarp>
          </a:bodyPr>
          <a:lstStyle>
            <a:lvl1pPr defTabSz="99045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138" y="6743700"/>
            <a:ext cx="44354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4" tIns="49516" rIns="99034" bIns="49516" numCol="1" anchor="b" anchorCtr="0" compatLnSpc="1">
            <a:prstTxWarp prst="textNoShape">
              <a:avLst/>
            </a:prstTxWarp>
          </a:bodyPr>
          <a:lstStyle>
            <a:lvl1pPr algn="r" defTabSz="990457">
              <a:defRPr sz="1300"/>
            </a:lvl1pPr>
          </a:lstStyle>
          <a:p>
            <a:pPr>
              <a:defRPr/>
            </a:pPr>
            <a:fld id="{152739E2-A68E-4C36-924A-9E61C05DB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68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4" tIns="49516" rIns="99034" bIns="49516" numCol="1" anchor="t" anchorCtr="0" compatLnSpc="1">
            <a:prstTxWarp prst="textNoShape">
              <a:avLst/>
            </a:prstTxWarp>
          </a:bodyPr>
          <a:lstStyle>
            <a:lvl1pPr defTabSz="99045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5963" y="0"/>
            <a:ext cx="4437062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4" tIns="49516" rIns="99034" bIns="49516" numCol="1" anchor="t" anchorCtr="0" compatLnSpc="1">
            <a:prstTxWarp prst="textNoShape">
              <a:avLst/>
            </a:prstTxWarp>
          </a:bodyPr>
          <a:lstStyle>
            <a:lvl1pPr algn="r" defTabSz="99045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4863" y="533400"/>
            <a:ext cx="3544887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2350" y="3371850"/>
            <a:ext cx="8189913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4" tIns="49516" rIns="99034" bIns="49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4" tIns="49516" rIns="99034" bIns="49516" numCol="1" anchor="b" anchorCtr="0" compatLnSpc="1">
            <a:prstTxWarp prst="textNoShape">
              <a:avLst/>
            </a:prstTxWarp>
          </a:bodyPr>
          <a:lstStyle>
            <a:lvl1pPr defTabSz="99045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5963" y="6743700"/>
            <a:ext cx="443706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4" tIns="49516" rIns="99034" bIns="49516" numCol="1" anchor="b" anchorCtr="0" compatLnSpc="1">
            <a:prstTxWarp prst="textNoShape">
              <a:avLst/>
            </a:prstTxWarp>
          </a:bodyPr>
          <a:lstStyle>
            <a:lvl1pPr algn="r" defTabSz="990457">
              <a:defRPr sz="1300"/>
            </a:lvl1pPr>
          </a:lstStyle>
          <a:p>
            <a:pPr>
              <a:defRPr/>
            </a:pPr>
            <a:fld id="{DC37E617-3E14-4194-BE6A-9D2974CF8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94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F2B684-152A-4AA2-A635-42849CB6E655}" type="slidenum">
              <a:rPr lang="en-US" sz="1300" smtClean="0"/>
              <a:pPr eaLnBrk="1" hangingPunct="1"/>
              <a:t>1</a:t>
            </a:fld>
            <a:endParaRPr lang="en-US" sz="13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E378B-8521-41EA-B737-C69CF6383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3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3D22E-8804-4D05-AC4E-7AEFBA7C9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7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8E94-14F3-474A-B96D-54DEBCDDD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7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61444-8999-4ABC-949B-0E28B8789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6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BF69E-E76C-4FAC-BFDA-93793620E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93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0CF46-55F6-46B8-80D9-A02F8E3EB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1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96CA4-AF4A-4711-A556-55E2A328D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6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A9E1D-D872-4CD5-AFF5-4A0A01C7E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1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0B613-2D00-4C0A-A038-FACADB814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9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7916B-1D46-4646-BE8E-258CC0EE0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6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9B278-2D7C-4261-B13F-43E716389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5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A3A7B5-5D60-4EE3-8AE1-10E45FD94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277888"/>
            <a:ext cx="8424863" cy="1143000"/>
          </a:xfrm>
        </p:spPr>
        <p:txBody>
          <a:bodyPr/>
          <a:lstStyle/>
          <a:p>
            <a:r>
              <a:rPr lang="en-US" sz="7000" b="1" smtClean="0"/>
              <a:t>MATLAB</a:t>
            </a:r>
            <a:endParaRPr lang="sr-Latn-CS" sz="7000" b="1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1"/>
            <a:ext cx="6400800" cy="76693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tx1"/>
                </a:solidFill>
              </a:rPr>
              <a:t>Rad </a:t>
            </a:r>
            <a:r>
              <a:rPr lang="en-US" sz="4400" dirty="0" err="1" smtClean="0">
                <a:solidFill>
                  <a:schemeClr val="tx1"/>
                </a:solidFill>
              </a:rPr>
              <a:t>sa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grafikom</a:t>
            </a:r>
            <a:endParaRPr lang="sr-Latn-ME" sz="4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sr-Latn-ME" sz="4400" dirty="0" smtClean="0">
                <a:solidFill>
                  <a:schemeClr val="tx1"/>
                </a:solidFill>
              </a:rPr>
              <a:t>Skript i funkcijski fajlovi</a:t>
            </a:r>
            <a:endParaRPr lang="sr-Latn-CS" sz="4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4450"/>
            <a:ext cx="8135938" cy="1143000"/>
          </a:xfrm>
        </p:spPr>
        <p:txBody>
          <a:bodyPr/>
          <a:lstStyle/>
          <a:p>
            <a:pPr algn="l"/>
            <a:r>
              <a:rPr lang="sr-Latn-ME" sz="4000" dirty="0" smtClean="0"/>
              <a:t>Pozicioniranje legende</a:t>
            </a:r>
            <a:endParaRPr lang="en-US" sz="4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388" y="1052736"/>
            <a:ext cx="876458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ME" sz="2200" dirty="0" smtClean="0">
                <a:latin typeface="+mj-lt"/>
              </a:rPr>
              <a:t>Podrazumevano se legenda pozicionira u gornji desni ugao grafičkog prozora. Pošto na taj način legenda ponekad prekriva deo grafika, poželjno je pomeriti tamo gde ne prekriva grafik nijedne funkcije.</a:t>
            </a: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ME" sz="2200" dirty="0" smtClean="0">
                <a:latin typeface="+mj-lt"/>
              </a:rPr>
              <a:t>Legenda ima parametar </a:t>
            </a:r>
            <a:r>
              <a:rPr lang="sr-Latn-ME" sz="20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Location</a:t>
            </a:r>
            <a:r>
              <a:rPr lang="sr-Latn-ME" sz="2200" dirty="0" smtClean="0">
                <a:latin typeface="+mj-lt"/>
              </a:rPr>
              <a:t> koji određuje položaj legende i čija se vrednost zadaje u obliku strana sveta, tj. </a:t>
            </a:r>
            <a:r>
              <a:rPr lang="en-US" sz="2000" b="1" dirty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North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000" b="1" dirty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South</a:t>
            </a:r>
            <a:r>
              <a:rPr lang="en-US" sz="2200" dirty="0">
                <a:latin typeface="+mj-lt"/>
              </a:rPr>
              <a:t>, </a:t>
            </a:r>
            <a:r>
              <a:rPr lang="en-US" sz="2000" b="1" dirty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East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000" b="1" dirty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West</a:t>
            </a:r>
            <a:r>
              <a:rPr lang="en-US" sz="2200" dirty="0">
                <a:latin typeface="+mj-lt"/>
              </a:rPr>
              <a:t>,  </a:t>
            </a:r>
            <a:r>
              <a:rPr lang="en-US" sz="2000" b="1" dirty="0" err="1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NorthEast</a:t>
            </a:r>
            <a:r>
              <a:rPr lang="sr-Latn-ME" sz="2200" dirty="0">
                <a:latin typeface="+mj-lt"/>
              </a:rPr>
              <a:t> (podrazumevano)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000" b="1" dirty="0" err="1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NorthWest</a:t>
            </a:r>
            <a:r>
              <a:rPr lang="en-US" sz="2200" dirty="0">
                <a:latin typeface="+mj-lt"/>
              </a:rPr>
              <a:t>, </a:t>
            </a:r>
            <a:r>
              <a:rPr lang="en-US" sz="2000" b="1" dirty="0" err="1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SouthEast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000" b="1" dirty="0" err="1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SouthWest</a:t>
            </a:r>
            <a:r>
              <a:rPr lang="sr-Latn-ME" sz="2200" dirty="0" smtClean="0">
                <a:latin typeface="+mj-lt"/>
              </a:rPr>
              <a:t> itd.</a:t>
            </a: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ME" sz="2200" dirty="0" smtClean="0">
                <a:latin typeface="+mj-lt"/>
              </a:rPr>
              <a:t>Vrednost parametra </a:t>
            </a:r>
            <a:r>
              <a:rPr lang="sr-Latn-ME" sz="2000" b="1" dirty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Best</a:t>
            </a:r>
            <a:r>
              <a:rPr lang="sr-Latn-ME" sz="2200" dirty="0" smtClean="0">
                <a:latin typeface="+mj-lt"/>
              </a:rPr>
              <a:t> specificira položaj legende sa najmanjim preklapanjem grafika. Ovo, međutim, ne daje svaki put željeni rezultat.</a:t>
            </a:r>
            <a:endParaRPr lang="sr-Latn-CS" sz="2200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" t="5660" r="7788" b="6144"/>
          <a:stretch/>
        </p:blipFill>
        <p:spPr>
          <a:xfrm>
            <a:off x="755576" y="4149080"/>
            <a:ext cx="3435539" cy="26642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1560" y="3821062"/>
            <a:ext cx="4032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legend</a:t>
            </a:r>
            <a:r>
              <a:rPr lang="en-US" sz="16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r-Latn-ME" sz="16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...</a:t>
            </a:r>
            <a:r>
              <a:rPr lang="en-US" sz="16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16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'Location</a:t>
            </a:r>
            <a:r>
              <a:rPr lang="en-US" sz="1600" b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','</a:t>
            </a:r>
            <a:r>
              <a:rPr lang="sr-Latn-ME" sz="1600" b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NorthWest</a:t>
            </a:r>
            <a:r>
              <a:rPr lang="en-US" sz="1600" b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16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)</a:t>
            </a:r>
            <a:endParaRPr lang="en-US" sz="1600" b="1" dirty="0">
              <a:solidFill>
                <a:srgbClr val="008080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" t="4887" r="7208" b="4984"/>
          <a:stretch/>
        </p:blipFill>
        <p:spPr>
          <a:xfrm>
            <a:off x="5220072" y="4141852"/>
            <a:ext cx="3456384" cy="271614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315132" y="3822628"/>
            <a:ext cx="34333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legend</a:t>
            </a:r>
            <a:r>
              <a:rPr lang="en-US" sz="16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r-Latn-ME" sz="16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...</a:t>
            </a:r>
            <a:r>
              <a:rPr lang="en-US" sz="16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16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'Location</a:t>
            </a:r>
            <a:r>
              <a:rPr lang="en-US" sz="1600" b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',’</a:t>
            </a:r>
            <a:r>
              <a:rPr lang="sr-Latn-ME" sz="1600" b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Best</a:t>
            </a:r>
            <a:r>
              <a:rPr lang="en-US" sz="1600" b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16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)</a:t>
            </a:r>
            <a:endParaRPr lang="en-US" sz="1600" b="1" dirty="0">
              <a:solidFill>
                <a:srgbClr val="008080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t="3465" r="7678" b="5825"/>
          <a:stretch/>
        </p:blipFill>
        <p:spPr>
          <a:xfrm>
            <a:off x="4860032" y="1916832"/>
            <a:ext cx="4259681" cy="3456384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4450"/>
            <a:ext cx="8135938" cy="1143000"/>
          </a:xfrm>
        </p:spPr>
        <p:txBody>
          <a:bodyPr/>
          <a:lstStyle/>
          <a:p>
            <a:pPr algn="l"/>
            <a:r>
              <a:rPr lang="sr-Latn-ME" sz="4000" dirty="0" smtClean="0"/>
              <a:t>Podela grafičkog prozora</a:t>
            </a:r>
            <a:endParaRPr lang="en-US" sz="4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7504" y="1052736"/>
            <a:ext cx="8764587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sr-Latn-CS" sz="22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subplot(x,y,z</a:t>
            </a:r>
            <a:r>
              <a:rPr lang="sr-Latn-CS" sz="22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sr-Latn-CS" sz="2200" dirty="0"/>
              <a:t> </a:t>
            </a:r>
            <a:r>
              <a:rPr lang="sr-Latn-CS" sz="2200" dirty="0">
                <a:latin typeface="+mj-lt"/>
              </a:rPr>
              <a:t>– </a:t>
            </a:r>
            <a:r>
              <a:rPr lang="sr-Latn-CS" sz="2200" dirty="0" smtClean="0">
                <a:latin typeface="+mj-lt"/>
              </a:rPr>
              <a:t>podela grafičkog prozora </a:t>
            </a:r>
            <a:r>
              <a:rPr lang="sr-Latn-CS" sz="2200" dirty="0">
                <a:latin typeface="+mj-lt"/>
              </a:rPr>
              <a:t>na </a:t>
            </a:r>
            <a:r>
              <a:rPr lang="sr-Latn-CS" sz="2200" b="1" dirty="0">
                <a:solidFill>
                  <a:srgbClr val="C00000"/>
                </a:solidFill>
                <a:latin typeface="+mj-lt"/>
                <a:cs typeface="Consolas" pitchFamily="49" charset="0"/>
              </a:rPr>
              <a:t>x</a:t>
            </a:r>
            <a:r>
              <a:rPr lang="sr-Latn-CS" sz="2200" dirty="0">
                <a:latin typeface="+mj-lt"/>
              </a:rPr>
              <a:t> </a:t>
            </a:r>
            <a:r>
              <a:rPr lang="sr-Latn-CS" sz="2200" dirty="0" smtClean="0">
                <a:latin typeface="+mj-lt"/>
              </a:rPr>
              <a:t>delova </a:t>
            </a:r>
            <a:r>
              <a:rPr lang="sr-Latn-CS" sz="2200" dirty="0">
                <a:latin typeface="+mj-lt"/>
              </a:rPr>
              <a:t>po vertikali, </a:t>
            </a:r>
            <a:r>
              <a:rPr lang="sr-Latn-CS" sz="2200" b="1" dirty="0">
                <a:solidFill>
                  <a:srgbClr val="C00000"/>
                </a:solidFill>
                <a:latin typeface="+mj-lt"/>
                <a:cs typeface="Consolas" pitchFamily="49" charset="0"/>
              </a:rPr>
              <a:t>y</a:t>
            </a:r>
            <a:r>
              <a:rPr lang="sr-Latn-CS" sz="2200" dirty="0">
                <a:latin typeface="+mj-lt"/>
              </a:rPr>
              <a:t> po </a:t>
            </a:r>
            <a:r>
              <a:rPr lang="sr-Latn-CS" sz="2200" dirty="0" smtClean="0">
                <a:latin typeface="+mj-lt"/>
              </a:rPr>
              <a:t>horizontali </a:t>
            </a:r>
            <a:r>
              <a:rPr lang="sr-Latn-CS" sz="2200" dirty="0">
                <a:latin typeface="+mj-lt"/>
              </a:rPr>
              <a:t>i </a:t>
            </a:r>
            <a:r>
              <a:rPr lang="sr-Latn-CS" sz="2200" dirty="0" smtClean="0">
                <a:latin typeface="+mj-lt"/>
              </a:rPr>
              <a:t>pozicioniranje </a:t>
            </a:r>
            <a:r>
              <a:rPr lang="sr-Latn-CS" sz="2200" dirty="0">
                <a:latin typeface="+mj-lt"/>
              </a:rPr>
              <a:t>se u </a:t>
            </a:r>
            <a:r>
              <a:rPr lang="sr-Latn-CS" sz="2200" dirty="0" smtClean="0">
                <a:latin typeface="+mj-lt"/>
              </a:rPr>
              <a:t>delu </a:t>
            </a:r>
            <a:r>
              <a:rPr lang="sr-Latn-CS" sz="2200" b="1" dirty="0">
                <a:solidFill>
                  <a:srgbClr val="C00000"/>
                </a:solidFill>
                <a:latin typeface="+mj-lt"/>
                <a:cs typeface="Consolas" pitchFamily="49" charset="0"/>
              </a:rPr>
              <a:t>z</a:t>
            </a:r>
            <a:r>
              <a:rPr lang="sr-Latn-CS" sz="2200" dirty="0">
                <a:latin typeface="+mj-lt"/>
              </a:rPr>
              <a:t> za crtanje narednog grafika</a:t>
            </a:r>
            <a:r>
              <a:rPr lang="sr-Latn-CS" sz="2200" dirty="0" smtClean="0">
                <a:latin typeface="+mj-lt"/>
              </a:rPr>
              <a:t>.</a:t>
            </a:r>
          </a:p>
          <a:p>
            <a:pPr>
              <a:spcBef>
                <a:spcPts val="1200"/>
              </a:spcBef>
              <a:spcAft>
                <a:spcPts val="0"/>
              </a:spcAft>
              <a:buSzPct val="120000"/>
              <a:defRPr/>
            </a:pPr>
            <a:endParaRPr lang="sr-Latn-CS" sz="2200" dirty="0" smtClean="0">
              <a:latin typeface="+mj-lt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sr-Latn-CS" sz="2200" dirty="0" smtClean="0">
                <a:latin typeface="+mj-lt"/>
              </a:rPr>
              <a:t>Primer:</a:t>
            </a:r>
            <a:endParaRPr lang="sr-Latn-CS" sz="2000" dirty="0">
              <a:latin typeface="+mj-lt"/>
              <a:cs typeface="Consolas" pitchFamily="49" charset="0"/>
            </a:endParaRPr>
          </a:p>
          <a:p>
            <a:pPr marL="176213">
              <a:spcAft>
                <a:spcPts val="200"/>
              </a:spcAft>
              <a:defRPr/>
            </a:pPr>
            <a:r>
              <a:rPr lang="en-GB" sz="1700" dirty="0">
                <a:latin typeface="Consolas" pitchFamily="49" charset="0"/>
                <a:cs typeface="Consolas" pitchFamily="49" charset="0"/>
              </a:rPr>
              <a:t>x = </a:t>
            </a:r>
            <a:r>
              <a:rPr lang="sr-Latn-ME" sz="1700" dirty="0" smtClean="0">
                <a:latin typeface="Consolas" pitchFamily="49" charset="0"/>
                <a:cs typeface="Consolas" pitchFamily="49" charset="0"/>
              </a:rPr>
              <a:t>linspace(</a:t>
            </a:r>
            <a:r>
              <a:rPr lang="en-GB" sz="1700" dirty="0" smtClean="0">
                <a:latin typeface="Consolas" pitchFamily="49" charset="0"/>
                <a:cs typeface="Consolas" pitchFamily="49" charset="0"/>
              </a:rPr>
              <a:t>-1</a:t>
            </a:r>
            <a:r>
              <a:rPr lang="sr-Latn-ME" sz="17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en-GB" sz="17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sr-Latn-ME" sz="1700" dirty="0" smtClean="0">
                <a:latin typeface="Consolas" pitchFamily="49" charset="0"/>
                <a:cs typeface="Consolas" pitchFamily="49" charset="0"/>
              </a:rPr>
              <a:t>,1</a:t>
            </a:r>
            <a:r>
              <a:rPr lang="en-GB" sz="1700" dirty="0" smtClean="0">
                <a:latin typeface="Consolas" pitchFamily="49" charset="0"/>
                <a:cs typeface="Consolas" pitchFamily="49" charset="0"/>
              </a:rPr>
              <a:t>99</a:t>
            </a:r>
            <a:r>
              <a:rPr lang="sr-Latn-ME" sz="1700" dirty="0" smtClean="0">
                <a:latin typeface="Consolas" pitchFamily="49" charset="0"/>
                <a:cs typeface="Consolas" pitchFamily="49" charset="0"/>
              </a:rPr>
              <a:t>)</a:t>
            </a:r>
            <a:r>
              <a:rPr lang="en-GB" sz="17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GB" sz="1700" dirty="0">
              <a:latin typeface="Consolas" pitchFamily="49" charset="0"/>
              <a:cs typeface="Consolas" pitchFamily="49" charset="0"/>
            </a:endParaRPr>
          </a:p>
          <a:p>
            <a:pPr marL="176213">
              <a:spcAft>
                <a:spcPts val="200"/>
              </a:spcAft>
              <a:defRPr/>
            </a:pPr>
            <a:r>
              <a:rPr lang="en-GB" sz="1700" dirty="0">
                <a:latin typeface="Consolas" pitchFamily="49" charset="0"/>
                <a:cs typeface="Consolas" pitchFamily="49" charset="0"/>
              </a:rPr>
              <a:t>y1 = x.^2; y2 = x.^3; y3 = </a:t>
            </a:r>
            <a:r>
              <a:rPr lang="en-GB" sz="1700" dirty="0" err="1">
                <a:latin typeface="Consolas" pitchFamily="49" charset="0"/>
                <a:cs typeface="Consolas" pitchFamily="49" charset="0"/>
              </a:rPr>
              <a:t>exp</a:t>
            </a:r>
            <a:r>
              <a:rPr lang="en-GB" sz="1700" dirty="0">
                <a:latin typeface="Consolas" pitchFamily="49" charset="0"/>
                <a:cs typeface="Consolas" pitchFamily="49" charset="0"/>
              </a:rPr>
              <a:t>(x);</a:t>
            </a:r>
          </a:p>
          <a:p>
            <a:pPr marL="176213">
              <a:spcAft>
                <a:spcPts val="200"/>
              </a:spcAft>
              <a:defRPr/>
            </a:pPr>
            <a:r>
              <a:rPr lang="en-GB" sz="17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subplot(2,2,1)</a:t>
            </a:r>
          </a:p>
          <a:p>
            <a:pPr marL="176213">
              <a:spcAft>
                <a:spcPts val="200"/>
              </a:spcAft>
              <a:defRPr/>
            </a:pPr>
            <a:r>
              <a:rPr lang="en-GB" sz="1700" dirty="0">
                <a:latin typeface="Consolas" pitchFamily="49" charset="0"/>
                <a:cs typeface="Consolas" pitchFamily="49" charset="0"/>
              </a:rPr>
              <a:t>plot(x,y1,'linewidth',2); </a:t>
            </a:r>
            <a:r>
              <a:rPr lang="en-GB" sz="17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grid</a:t>
            </a:r>
          </a:p>
          <a:p>
            <a:pPr marL="176213">
              <a:spcAft>
                <a:spcPts val="200"/>
              </a:spcAft>
              <a:defRPr/>
            </a:pPr>
            <a:r>
              <a:rPr lang="en-GB" sz="17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subplot(2,2,2)</a:t>
            </a:r>
          </a:p>
          <a:p>
            <a:pPr marL="176213">
              <a:spcAft>
                <a:spcPts val="200"/>
              </a:spcAft>
              <a:defRPr/>
            </a:pPr>
            <a:r>
              <a:rPr lang="en-GB" sz="1700" dirty="0">
                <a:latin typeface="Consolas" pitchFamily="49" charset="0"/>
                <a:cs typeface="Consolas" pitchFamily="49" charset="0"/>
              </a:rPr>
              <a:t>plot(x,y2,'color','r','linewidth',3);</a:t>
            </a:r>
          </a:p>
          <a:p>
            <a:pPr marL="176213">
              <a:spcAft>
                <a:spcPts val="200"/>
              </a:spcAft>
              <a:defRPr/>
            </a:pPr>
            <a:r>
              <a:rPr lang="en-GB" sz="17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subplot(2,2,3)</a:t>
            </a:r>
          </a:p>
          <a:p>
            <a:pPr marL="176213">
              <a:spcAft>
                <a:spcPts val="200"/>
              </a:spcAft>
              <a:defRPr/>
            </a:pPr>
            <a:r>
              <a:rPr lang="en-GB" sz="1700" dirty="0">
                <a:latin typeface="Consolas" pitchFamily="49" charset="0"/>
                <a:cs typeface="Consolas" pitchFamily="49" charset="0"/>
              </a:rPr>
              <a:t>plot(x,y3,'k-</a:t>
            </a:r>
            <a:r>
              <a:rPr lang="en-GB" sz="1700" dirty="0" smtClean="0">
                <a:latin typeface="Consolas" pitchFamily="49" charset="0"/>
                <a:cs typeface="Consolas" pitchFamily="49" charset="0"/>
              </a:rPr>
              <a:t>.');</a:t>
            </a:r>
            <a:r>
              <a:rPr lang="sr-Latn-ME" sz="17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GB" sz="1700" dirty="0" smtClean="0">
                <a:latin typeface="Consolas" pitchFamily="49" charset="0"/>
                <a:cs typeface="Consolas" pitchFamily="49" charset="0"/>
              </a:rPr>
              <a:t>grid</a:t>
            </a:r>
            <a:endParaRPr lang="en-GB" sz="1700" dirty="0">
              <a:latin typeface="Consolas" pitchFamily="49" charset="0"/>
              <a:cs typeface="Consolas" pitchFamily="49" charset="0"/>
            </a:endParaRPr>
          </a:p>
          <a:p>
            <a:pPr marL="176213">
              <a:spcAft>
                <a:spcPts val="200"/>
              </a:spcAft>
              <a:defRPr/>
            </a:pPr>
            <a:r>
              <a:rPr lang="en-GB" sz="17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subplot(2,2,4)</a:t>
            </a:r>
          </a:p>
          <a:p>
            <a:pPr marL="176213">
              <a:spcAft>
                <a:spcPts val="200"/>
              </a:spcAft>
              <a:defRPr/>
            </a:pPr>
            <a:r>
              <a:rPr lang="en-GB" sz="1700" dirty="0">
                <a:latin typeface="Consolas" pitchFamily="49" charset="0"/>
                <a:cs typeface="Consolas" pitchFamily="49" charset="0"/>
              </a:rPr>
              <a:t>plot(x,y1,'g--',x,y2,'k:',x,y3,'m-');</a:t>
            </a:r>
          </a:p>
          <a:p>
            <a:pPr marL="176213">
              <a:spcAft>
                <a:spcPts val="200"/>
              </a:spcAft>
              <a:defRPr/>
            </a:pPr>
            <a:r>
              <a:rPr lang="en-GB" sz="1700" dirty="0">
                <a:latin typeface="Consolas" pitchFamily="49" charset="0"/>
                <a:cs typeface="Consolas" pitchFamily="49" charset="0"/>
              </a:rPr>
              <a:t>legend('</a:t>
            </a:r>
            <a:r>
              <a:rPr lang="en-GB" sz="17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x^2</a:t>
            </a:r>
            <a:r>
              <a:rPr lang="en-GB" sz="1700" dirty="0">
                <a:latin typeface="Consolas" pitchFamily="49" charset="0"/>
                <a:cs typeface="Consolas" pitchFamily="49" charset="0"/>
              </a:rPr>
              <a:t>','x^3','e^x</a:t>
            </a:r>
            <a:r>
              <a:rPr lang="en-GB" sz="1700" dirty="0" smtClean="0">
                <a:latin typeface="Consolas" pitchFamily="49" charset="0"/>
                <a:cs typeface="Consolas" pitchFamily="49" charset="0"/>
              </a:rPr>
              <a:t>','</a:t>
            </a:r>
            <a:r>
              <a:rPr lang="sr-Latn-ME" sz="1700" dirty="0" smtClean="0">
                <a:latin typeface="Consolas" pitchFamily="49" charset="0"/>
                <a:cs typeface="Consolas" pitchFamily="49" charset="0"/>
              </a:rPr>
              <a:t>L</a:t>
            </a:r>
            <a:r>
              <a:rPr lang="en-GB" sz="1700" dirty="0" err="1" smtClean="0">
                <a:latin typeface="Consolas" pitchFamily="49" charset="0"/>
                <a:cs typeface="Consolas" pitchFamily="49" charset="0"/>
              </a:rPr>
              <a:t>ocation</a:t>
            </a:r>
            <a:r>
              <a:rPr lang="en-GB" sz="1700" dirty="0" smtClean="0">
                <a:latin typeface="Consolas" pitchFamily="49" charset="0"/>
                <a:cs typeface="Consolas" pitchFamily="49" charset="0"/>
              </a:rPr>
              <a:t>','</a:t>
            </a:r>
            <a:r>
              <a:rPr lang="sr-Latn-ME" sz="1700" dirty="0" smtClean="0">
                <a:latin typeface="Consolas" pitchFamily="49" charset="0"/>
                <a:cs typeface="Consolas" pitchFamily="49" charset="0"/>
              </a:rPr>
              <a:t>B</a:t>
            </a:r>
            <a:r>
              <a:rPr lang="en-GB" sz="1700" dirty="0" err="1" smtClean="0">
                <a:latin typeface="Consolas" pitchFamily="49" charset="0"/>
                <a:cs typeface="Consolas" pitchFamily="49" charset="0"/>
              </a:rPr>
              <a:t>est</a:t>
            </a:r>
            <a:r>
              <a:rPr lang="en-GB" sz="1700" dirty="0">
                <a:latin typeface="Consolas" pitchFamily="49" charset="0"/>
                <a:cs typeface="Consolas" pitchFamily="49" charset="0"/>
              </a:rPr>
              <a:t>')</a:t>
            </a:r>
          </a:p>
          <a:p>
            <a:pPr marL="176213">
              <a:spcAft>
                <a:spcPts val="200"/>
              </a:spcAft>
              <a:defRPr/>
            </a:pPr>
            <a:r>
              <a:rPr lang="en-GB" sz="1700" dirty="0">
                <a:latin typeface="Consolas" pitchFamily="49" charset="0"/>
                <a:cs typeface="Consolas" pitchFamily="49" charset="0"/>
              </a:rPr>
              <a:t>legend </a:t>
            </a:r>
            <a:r>
              <a:rPr lang="en-GB" sz="1700" dirty="0" err="1">
                <a:latin typeface="Consolas" pitchFamily="49" charset="0"/>
                <a:cs typeface="Consolas" pitchFamily="49" charset="0"/>
              </a:rPr>
              <a:t>boxoff</a:t>
            </a:r>
            <a:endParaRPr lang="sr-Latn-CS" sz="17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36270" y="1789693"/>
            <a:ext cx="18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ME" sz="16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subplot</a:t>
            </a:r>
            <a:r>
              <a:rPr lang="en-US" sz="16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r-Latn-ME" sz="16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2,2,1</a:t>
            </a:r>
            <a:r>
              <a:rPr lang="en-US" sz="16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)</a:t>
            </a:r>
            <a:endParaRPr lang="en-US" sz="1600" b="1" dirty="0">
              <a:solidFill>
                <a:srgbClr val="00808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77156" y="1772816"/>
            <a:ext cx="18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ME" sz="16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subplot</a:t>
            </a:r>
            <a:r>
              <a:rPr lang="en-US" sz="16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r-Latn-ME" sz="16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2,2,2</a:t>
            </a:r>
            <a:r>
              <a:rPr lang="en-US" sz="16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)</a:t>
            </a:r>
            <a:endParaRPr lang="en-US" sz="1600" b="1" dirty="0">
              <a:solidFill>
                <a:srgbClr val="00808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36270" y="3551194"/>
            <a:ext cx="18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ME" sz="16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subplot</a:t>
            </a:r>
            <a:r>
              <a:rPr lang="en-US" sz="16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r-Latn-ME" sz="16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2,2,3</a:t>
            </a:r>
            <a:r>
              <a:rPr lang="en-US" sz="16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)</a:t>
            </a:r>
            <a:endParaRPr lang="en-US" sz="1600" b="1" dirty="0">
              <a:solidFill>
                <a:srgbClr val="00808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77156" y="3563718"/>
            <a:ext cx="18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ME" sz="16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subplot</a:t>
            </a:r>
            <a:r>
              <a:rPr lang="en-US" sz="16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r-Latn-ME" sz="16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2,2,4</a:t>
            </a:r>
            <a:r>
              <a:rPr lang="en-US" sz="16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)</a:t>
            </a:r>
            <a:endParaRPr lang="en-US" sz="1600" b="1" dirty="0">
              <a:solidFill>
                <a:srgbClr val="00808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 flipV="1">
            <a:off x="3946980" y="2708919"/>
            <a:ext cx="1728191" cy="936104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3946980" y="3645022"/>
            <a:ext cx="1728191" cy="64807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1642725" y="6093297"/>
            <a:ext cx="1633132" cy="43204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73912" y="6165304"/>
            <a:ext cx="3750679" cy="646331"/>
          </a:xfrm>
          <a:prstGeom prst="rect">
            <a:avLst/>
          </a:prstGeom>
          <a:solidFill>
            <a:srgbClr val="EEECE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buSzPct val="120000"/>
              <a:defRPr/>
            </a:pPr>
            <a:r>
              <a:rPr lang="sr-Latn-CS" sz="1800" dirty="0" smtClean="0">
                <a:latin typeface="+mj-lt"/>
              </a:rPr>
              <a:t>Operator </a:t>
            </a:r>
            <a:r>
              <a:rPr lang="en-GB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^</a:t>
            </a:r>
            <a:r>
              <a:rPr lang="sr-Latn-CS" sz="1800" dirty="0" smtClean="0">
                <a:latin typeface="+mj-lt"/>
              </a:rPr>
              <a:t> za ispis superscript teksta. Za ispis subscript teksta se koristi </a:t>
            </a:r>
            <a:r>
              <a:rPr lang="sr-Latn-CS" sz="1800" b="1" dirty="0" smtClean="0">
                <a:solidFill>
                  <a:srgbClr val="FF0000"/>
                </a:solidFill>
                <a:latin typeface="+mj-lt"/>
              </a:rPr>
              <a:t>_</a:t>
            </a:r>
            <a:endParaRPr lang="sr-Latn-CS" sz="1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450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7" y="44450"/>
            <a:ext cx="7560840" cy="936278"/>
          </a:xfrm>
        </p:spPr>
        <p:txBody>
          <a:bodyPr/>
          <a:lstStyle/>
          <a:p>
            <a:pPr algn="l"/>
            <a:r>
              <a:rPr lang="sr-Latn-ME" sz="4000" dirty="0" smtClean="0"/>
              <a:t>Drugi tipovi grafika</a:t>
            </a:r>
            <a:endParaRPr lang="en-US" sz="4000" b="1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529" y="1124744"/>
            <a:ext cx="842493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/>
          <a:lstStyle>
            <a:lvl1pPr marL="239713" indent="-2397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sr-Latn-C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bar(x</a:t>
            </a:r>
            <a:r>
              <a:rPr lang="sr-Latn-CS" sz="20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sr-Latn-CS" sz="2000" b="1" dirty="0"/>
              <a:t> </a:t>
            </a:r>
            <a:r>
              <a:rPr lang="sr-Latn-CS" sz="2200" dirty="0">
                <a:latin typeface="+mj-lt"/>
              </a:rPr>
              <a:t>– crtanje </a:t>
            </a:r>
            <a:r>
              <a:rPr lang="sr-Latn-CS" sz="2200" dirty="0" smtClean="0">
                <a:latin typeface="+mj-lt"/>
              </a:rPr>
              <a:t>grafika sa stupcima</a:t>
            </a:r>
            <a:endParaRPr lang="en-US" sz="2200" dirty="0">
              <a:latin typeface="+mj-lt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sr-Latn-RS" sz="20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</a:t>
            </a:r>
            <a:r>
              <a:rPr lang="en-US" sz="20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tem(</a:t>
            </a:r>
            <a:r>
              <a:rPr lang="sr-Latn-RS" sz="20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en-US" sz="20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000" b="1" dirty="0"/>
              <a:t> </a:t>
            </a:r>
            <a:r>
              <a:rPr lang="en-US" sz="2200" dirty="0">
                <a:latin typeface="+mj-lt"/>
              </a:rPr>
              <a:t>– </a:t>
            </a:r>
            <a:r>
              <a:rPr lang="en-US" sz="2200" dirty="0" err="1">
                <a:latin typeface="+mj-lt"/>
              </a:rPr>
              <a:t>crtanje</a:t>
            </a:r>
            <a:r>
              <a:rPr lang="en-US" sz="2200" dirty="0">
                <a:latin typeface="+mj-lt"/>
              </a:rPr>
              <a:t> “stem” </a:t>
            </a:r>
            <a:r>
              <a:rPr lang="en-US" sz="2200" dirty="0" err="1">
                <a:latin typeface="+mj-lt"/>
              </a:rPr>
              <a:t>grafika</a:t>
            </a:r>
            <a:r>
              <a:rPr lang="en-US" sz="2200" dirty="0">
                <a:latin typeface="+mj-lt"/>
              </a:rPr>
              <a:t> (ne </a:t>
            </a:r>
            <a:r>
              <a:rPr lang="en-US" sz="2200" dirty="0" err="1">
                <a:latin typeface="+mj-lt"/>
              </a:rPr>
              <a:t>povezuju</a:t>
            </a:r>
            <a:r>
              <a:rPr lang="en-US" sz="2200" dirty="0">
                <a:latin typeface="+mj-lt"/>
              </a:rPr>
              <a:t> se ta</a:t>
            </a:r>
            <a:r>
              <a:rPr lang="sr-Latn-RS" sz="2200" dirty="0">
                <a:latin typeface="+mj-lt"/>
              </a:rPr>
              <a:t>čke</a:t>
            </a:r>
            <a:r>
              <a:rPr lang="en-US" sz="2200" dirty="0" smtClean="0">
                <a:latin typeface="+mj-lt"/>
              </a:rPr>
              <a:t>)</a:t>
            </a:r>
            <a:endParaRPr lang="sr-Latn-RS" sz="2200" dirty="0">
              <a:latin typeface="+mj-lt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39750" y="2204864"/>
            <a:ext cx="360045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n-US" sz="2000" dirty="0">
                <a:latin typeface="Consolas" pitchFamily="49" charset="0"/>
                <a:cs typeface="Consolas" pitchFamily="49" charset="0"/>
              </a:rPr>
              <a:t>x = </a:t>
            </a:r>
            <a:r>
              <a:rPr lang="sr-Latn-ME" altLang="en-US" sz="2000" dirty="0" smtClean="0">
                <a:latin typeface="Consolas" pitchFamily="49" charset="0"/>
                <a:cs typeface="Consolas" pitchFamily="49" charset="0"/>
              </a:rPr>
              <a:t>linspace(</a:t>
            </a:r>
            <a:r>
              <a:rPr lang="es-ES" altLang="en-US" sz="2000" dirty="0" smtClean="0">
                <a:latin typeface="Consolas" pitchFamily="49" charset="0"/>
                <a:cs typeface="Consolas" pitchFamily="49" charset="0"/>
              </a:rPr>
              <a:t>0</a:t>
            </a:r>
            <a:r>
              <a:rPr lang="sr-Latn-ME" altLang="en-US" sz="20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es-ES" altLang="en-US" sz="2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sr-Latn-ME" altLang="en-US" sz="2000" dirty="0" smtClean="0">
                <a:latin typeface="Consolas" pitchFamily="49" charset="0"/>
                <a:cs typeface="Consolas" pitchFamily="49" charset="0"/>
              </a:rPr>
              <a:t>,1</a:t>
            </a:r>
            <a:r>
              <a:rPr lang="es-ES" altLang="en-US" sz="2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sr-Latn-ME" altLang="en-US" sz="2000" dirty="0" smtClean="0">
                <a:latin typeface="Consolas" pitchFamily="49" charset="0"/>
                <a:cs typeface="Consolas" pitchFamily="49" charset="0"/>
              </a:rPr>
              <a:t>)</a:t>
            </a:r>
            <a:r>
              <a:rPr lang="es-ES" altLang="en-US" sz="2000" dirty="0" smtClean="0">
                <a:latin typeface="Consolas" pitchFamily="49" charset="0"/>
                <a:cs typeface="Consolas" pitchFamily="49" charset="0"/>
              </a:rPr>
              <a:t>;</a:t>
            </a:r>
            <a:endParaRPr lang="es-ES" altLang="en-US" sz="2000" dirty="0">
              <a:latin typeface="Consolas" pitchFamily="49" charset="0"/>
              <a:cs typeface="Consolas" pitchFamily="49" charset="0"/>
            </a:endParaRPr>
          </a:p>
          <a:p>
            <a:pPr eaLnBrk="1" hangingPunct="1"/>
            <a:r>
              <a:rPr lang="es-ES" altLang="en-US" sz="2000" dirty="0">
                <a:latin typeface="Consolas" pitchFamily="49" charset="0"/>
                <a:cs typeface="Consolas" pitchFamily="49" charset="0"/>
              </a:rPr>
              <a:t>y = </a:t>
            </a:r>
            <a:r>
              <a:rPr lang="es-ES" altLang="en-US" sz="2000" dirty="0" err="1">
                <a:latin typeface="Consolas" pitchFamily="49" charset="0"/>
                <a:cs typeface="Consolas" pitchFamily="49" charset="0"/>
              </a:rPr>
              <a:t>exp</a:t>
            </a:r>
            <a:r>
              <a:rPr lang="es-ES" altLang="en-US" sz="2000" dirty="0">
                <a:latin typeface="Consolas" pitchFamily="49" charset="0"/>
                <a:cs typeface="Consolas" pitchFamily="49" charset="0"/>
              </a:rPr>
              <a:t>(x.^2-2*x);</a:t>
            </a:r>
          </a:p>
          <a:p>
            <a:pPr eaLnBrk="1" hangingPunct="1"/>
            <a:r>
              <a:rPr lang="es-ES" altLang="en-US" sz="2000" dirty="0">
                <a:latin typeface="Consolas" pitchFamily="49" charset="0"/>
                <a:cs typeface="Consolas" pitchFamily="49" charset="0"/>
              </a:rPr>
              <a:t>bar(</a:t>
            </a:r>
            <a:r>
              <a:rPr lang="es-ES" altLang="en-US" sz="2000" dirty="0" err="1">
                <a:latin typeface="Consolas" pitchFamily="49" charset="0"/>
                <a:cs typeface="Consolas" pitchFamily="49" charset="0"/>
              </a:rPr>
              <a:t>x,y</a:t>
            </a:r>
            <a:r>
              <a:rPr lang="es-ES" altLang="en-US" sz="2000" dirty="0">
                <a:latin typeface="Consolas" pitchFamily="49" charset="0"/>
                <a:cs typeface="Consolas" pitchFamily="49" charset="0"/>
              </a:rPr>
              <a:t>)</a:t>
            </a:r>
            <a:endParaRPr lang="en-GB" alt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795708" y="2204864"/>
            <a:ext cx="3671837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n-US" sz="2000" dirty="0">
                <a:latin typeface="Consolas" pitchFamily="49" charset="0"/>
                <a:cs typeface="Consolas" pitchFamily="49" charset="0"/>
              </a:rPr>
              <a:t>x = </a:t>
            </a:r>
            <a:r>
              <a:rPr lang="sr-Latn-ME" altLang="en-US" sz="2000" dirty="0">
                <a:latin typeface="Consolas" pitchFamily="49" charset="0"/>
                <a:cs typeface="Consolas" pitchFamily="49" charset="0"/>
              </a:rPr>
              <a:t>linspace(</a:t>
            </a:r>
            <a:r>
              <a:rPr lang="es-ES" altLang="en-US" sz="2000" dirty="0">
                <a:latin typeface="Consolas" pitchFamily="49" charset="0"/>
                <a:cs typeface="Consolas" pitchFamily="49" charset="0"/>
              </a:rPr>
              <a:t>0</a:t>
            </a:r>
            <a:r>
              <a:rPr lang="sr-Latn-ME" altLang="en-US" sz="2000" dirty="0">
                <a:latin typeface="Consolas" pitchFamily="49" charset="0"/>
                <a:cs typeface="Consolas" pitchFamily="49" charset="0"/>
              </a:rPr>
              <a:t>,</a:t>
            </a:r>
            <a:r>
              <a:rPr lang="es-ES" altLang="en-US" sz="2000" dirty="0">
                <a:latin typeface="Consolas" pitchFamily="49" charset="0"/>
                <a:cs typeface="Consolas" pitchFamily="49" charset="0"/>
              </a:rPr>
              <a:t>1</a:t>
            </a:r>
            <a:r>
              <a:rPr lang="sr-Latn-ME" altLang="en-US" sz="2000" dirty="0" smtClean="0">
                <a:latin typeface="Consolas" pitchFamily="49" charset="0"/>
                <a:cs typeface="Consolas" pitchFamily="49" charset="0"/>
              </a:rPr>
              <a:t>,21)</a:t>
            </a:r>
            <a:r>
              <a:rPr lang="es-ES" altLang="en-US" sz="20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/>
            <a:r>
              <a:rPr lang="es-ES" altLang="en-US" sz="2000" dirty="0">
                <a:latin typeface="Consolas" pitchFamily="49" charset="0"/>
                <a:cs typeface="Consolas" pitchFamily="49" charset="0"/>
              </a:rPr>
              <a:t>y = sin(2*pi*x).^2./x;</a:t>
            </a:r>
          </a:p>
          <a:p>
            <a:pPr eaLnBrk="1" hangingPunct="1"/>
            <a:r>
              <a:rPr lang="es-ES" altLang="en-US" sz="2000" dirty="0" err="1">
                <a:latin typeface="Consolas" pitchFamily="49" charset="0"/>
                <a:cs typeface="Consolas" pitchFamily="49" charset="0"/>
              </a:rPr>
              <a:t>stem</a:t>
            </a:r>
            <a:r>
              <a:rPr lang="es-ES" altLang="en-US" sz="2000" dirty="0">
                <a:latin typeface="Consolas" pitchFamily="49" charset="0"/>
                <a:cs typeface="Consolas" pitchFamily="49" charset="0"/>
              </a:rPr>
              <a:t>(</a:t>
            </a:r>
            <a:r>
              <a:rPr lang="es-ES" altLang="en-US" sz="2000" dirty="0" err="1">
                <a:latin typeface="Consolas" pitchFamily="49" charset="0"/>
                <a:cs typeface="Consolas" pitchFamily="49" charset="0"/>
              </a:rPr>
              <a:t>x,y,'r</a:t>
            </a:r>
            <a:r>
              <a:rPr lang="es-ES" altLang="en-US" sz="2000" dirty="0">
                <a:latin typeface="Consolas" pitchFamily="49" charset="0"/>
                <a:cs typeface="Consolas" pitchFamily="49" charset="0"/>
              </a:rPr>
              <a:t>')</a:t>
            </a:r>
            <a:endParaRPr lang="en-GB" altLang="en-US" sz="2000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" t="4500" r="6338" b="4790"/>
          <a:stretch/>
        </p:blipFill>
        <p:spPr>
          <a:xfrm>
            <a:off x="266888" y="3418936"/>
            <a:ext cx="4032448" cy="31467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4113" r="6628" b="4597"/>
          <a:stretch/>
        </p:blipFill>
        <p:spPr>
          <a:xfrm>
            <a:off x="4644008" y="3426380"/>
            <a:ext cx="3960192" cy="317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2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0825" y="1054124"/>
            <a:ext cx="8642350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342900" indent="-342900">
              <a:spcBef>
                <a:spcPts val="180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dirty="0" err="1" smtClean="0">
                <a:latin typeface="+mj-lt"/>
                <a:cs typeface="+mn-cs"/>
              </a:rPr>
              <a:t>Kod</a:t>
            </a:r>
            <a:r>
              <a:rPr lang="en-US" dirty="0" smtClean="0">
                <a:latin typeface="+mj-lt"/>
                <a:cs typeface="+mn-cs"/>
              </a:rPr>
              <a:t> </a:t>
            </a:r>
            <a:r>
              <a:rPr lang="en-US" dirty="0">
                <a:latin typeface="+mj-lt"/>
                <a:cs typeface="+mn-cs"/>
              </a:rPr>
              <a:t>3D </a:t>
            </a:r>
            <a:r>
              <a:rPr lang="en-US" dirty="0" err="1">
                <a:latin typeface="+mj-lt"/>
                <a:cs typeface="+mn-cs"/>
              </a:rPr>
              <a:t>grafika</a:t>
            </a:r>
            <a:r>
              <a:rPr lang="en-US" dirty="0">
                <a:latin typeface="+mj-lt"/>
                <a:cs typeface="+mn-cs"/>
              </a:rPr>
              <a:t>, </a:t>
            </a:r>
            <a:r>
              <a:rPr lang="en-US" dirty="0" err="1">
                <a:latin typeface="+mj-lt"/>
                <a:cs typeface="+mn-cs"/>
              </a:rPr>
              <a:t>prvo</a:t>
            </a:r>
            <a:r>
              <a:rPr lang="en-US" dirty="0">
                <a:latin typeface="+mj-lt"/>
                <a:cs typeface="+mn-cs"/>
              </a:rPr>
              <a:t> se</a:t>
            </a:r>
            <a:r>
              <a:rPr lang="sr-Latn-CS" dirty="0">
                <a:latin typeface="+mj-lt"/>
                <a:cs typeface="+mn-cs"/>
              </a:rPr>
              <a:t> nezavisno </a:t>
            </a:r>
            <a:r>
              <a:rPr lang="sr-Latn-CS" dirty="0" smtClean="0">
                <a:latin typeface="+mj-lt"/>
                <a:cs typeface="+mn-cs"/>
              </a:rPr>
              <a:t>promenljive </a:t>
            </a:r>
            <a:r>
              <a:rPr lang="sr-Latn-CS" dirty="0">
                <a:latin typeface="+mj-lt"/>
                <a:cs typeface="+mn-cs"/>
              </a:rPr>
              <a:t>zadaju sa</a:t>
            </a:r>
            <a:r>
              <a:rPr lang="sr-Latn-CS" dirty="0">
                <a:latin typeface="+mj-lt"/>
              </a:rPr>
              <a:t> </a:t>
            </a:r>
            <a:endParaRPr lang="en-US" dirty="0">
              <a:latin typeface="+mj-lt"/>
            </a:endParaRPr>
          </a:p>
          <a:p>
            <a:pPr marL="268288">
              <a:spcBef>
                <a:spcPts val="60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sr-Latn-CS" sz="20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[X Y]</a:t>
            </a:r>
            <a:r>
              <a:rPr lang="en-US" sz="20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r-Latn-CS" sz="20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20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r-Latn-CS" sz="20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meshgrid(x,y)</a:t>
            </a:r>
            <a:endParaRPr lang="en-US" sz="2000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marL="268288">
              <a:spcBef>
                <a:spcPts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sr-Latn-CS" dirty="0">
                <a:latin typeface="+mj-lt"/>
              </a:rPr>
              <a:t>a za crtanje se koriste </a:t>
            </a:r>
            <a:r>
              <a:rPr lang="sr-Latn-CS" dirty="0" smtClean="0">
                <a:latin typeface="+mj-lt"/>
              </a:rPr>
              <a:t>funkcije</a:t>
            </a:r>
            <a:r>
              <a:rPr lang="sr-Latn-CS" dirty="0">
                <a:latin typeface="+mj-lt"/>
              </a:rPr>
              <a:t>: </a:t>
            </a:r>
            <a:endParaRPr lang="en-US" dirty="0">
              <a:latin typeface="+mj-lt"/>
            </a:endParaRPr>
          </a:p>
          <a:p>
            <a:pPr marL="984250" indent="-269875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sr-Latn-C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mesh</a:t>
            </a:r>
            <a:endParaRPr lang="sr-Latn-CS" sz="2000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marL="984250" indent="-269875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sr-Latn-C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surf</a:t>
            </a:r>
          </a:p>
          <a:p>
            <a:pPr marL="984250" indent="-269875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sr-Latn-C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pcolor</a:t>
            </a:r>
          </a:p>
          <a:p>
            <a:pPr marL="984250" indent="-269875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sr-Latn-C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imagesc</a:t>
            </a:r>
            <a:endParaRPr lang="sr-Latn-ME" sz="2000" b="1" dirty="0" smtClean="0"/>
          </a:p>
          <a:p>
            <a:pPr marL="342900" indent="-342900">
              <a:spcBef>
                <a:spcPts val="180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sr-Latn-ME" dirty="0" smtClean="0">
                <a:latin typeface="+mj-lt"/>
              </a:rPr>
              <a:t>Argumenti funkcije </a:t>
            </a:r>
            <a:r>
              <a:rPr lang="sr-Latn-ME" dirty="0" smtClean="0">
                <a:latin typeface="Consolas" panose="020B0609020204030204" pitchFamily="49" charset="0"/>
                <a:cs typeface="Consolas" panose="020B0609020204030204" pitchFamily="49" charset="0"/>
              </a:rPr>
              <a:t>meshgrid</a:t>
            </a:r>
            <a:r>
              <a:rPr lang="sr-Latn-ME" dirty="0" smtClean="0">
                <a:latin typeface="+mj-lt"/>
              </a:rPr>
              <a:t> su vektori koji definišu granice i broj tačaka po x i y osi, a funkcija vraća dve matrice, jedna je matrica x koordinata, a druga y koordinata tačaka u 2D XY ravni. Tako dobijene matrice se kasnije koriste u definisanju same 3D funkcije.</a:t>
            </a:r>
          </a:p>
          <a:p>
            <a:pPr marL="342900" indent="-342900">
              <a:spcBef>
                <a:spcPts val="180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sr-Latn-ME" dirty="0" smtClean="0">
                <a:latin typeface="+mj-lt"/>
              </a:rPr>
              <a:t>Od funkcija za crtanje, koristićemo </a:t>
            </a:r>
            <a:r>
              <a:rPr lang="sr-Latn-ME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mesh</a:t>
            </a:r>
            <a:r>
              <a:rPr lang="sr-Latn-ME" dirty="0" smtClean="0">
                <a:latin typeface="+mj-lt"/>
              </a:rPr>
              <a:t> i </a:t>
            </a:r>
            <a:r>
              <a:rPr lang="sr-Latn-ME" dirty="0" smtClean="0">
                <a:solidFill>
                  <a:srgbClr val="0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imagesc</a:t>
            </a:r>
            <a:r>
              <a:rPr lang="sr-Latn-ME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7" y="44450"/>
            <a:ext cx="7560840" cy="936278"/>
          </a:xfrm>
        </p:spPr>
        <p:txBody>
          <a:bodyPr/>
          <a:lstStyle/>
          <a:p>
            <a:pPr algn="l"/>
            <a:r>
              <a:rPr lang="sr-Latn-ME" sz="4000" dirty="0" smtClean="0"/>
              <a:t>3D grafika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74178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0825" y="1054124"/>
            <a:ext cx="8642350" cy="208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271463" lvl="1" indent="-3175">
              <a:spcBef>
                <a:spcPts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x =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linspace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(-pi,pi,201);</a:t>
            </a:r>
          </a:p>
          <a:p>
            <a:pPr marL="271463" lvl="1" indent="-3175">
              <a:spcBef>
                <a:spcPts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y = x;</a:t>
            </a:r>
          </a:p>
          <a:p>
            <a:pPr marL="271463" lvl="1" indent="-3175">
              <a:spcBef>
                <a:spcPts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[X,Y] =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meshgrid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x,y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271463" lvl="1" indent="-3175">
              <a:spcBef>
                <a:spcPts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Z = sin(X.^2+Y.^2)./(X.^2+Y.^2);</a:t>
            </a:r>
          </a:p>
          <a:p>
            <a:pPr marL="271463" lvl="1" indent="-3175">
              <a:spcBef>
                <a:spcPts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subplot(1,2,1); mesh(Z); </a:t>
            </a:r>
            <a:r>
              <a:rPr lang="en-US" sz="20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axis tight</a:t>
            </a:r>
          </a:p>
          <a:p>
            <a:pPr marL="271463" lvl="1" indent="-3175">
              <a:spcBef>
                <a:spcPts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subplot(1,2,2);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imagesc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(Z);</a:t>
            </a:r>
            <a:endParaRPr lang="es-E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4450"/>
            <a:ext cx="7920879" cy="936278"/>
          </a:xfrm>
        </p:spPr>
        <p:txBody>
          <a:bodyPr/>
          <a:lstStyle/>
          <a:p>
            <a:pPr algn="l"/>
            <a:r>
              <a:rPr lang="sr-Latn-ME" sz="4000" dirty="0" smtClean="0"/>
              <a:t>3D grafika – funkcije mesh i imagesc</a:t>
            </a:r>
            <a:endParaRPr lang="en-US" sz="40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2339752" y="3460938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ME" sz="20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mesh</a:t>
            </a:r>
            <a:endParaRPr lang="en-US" sz="2000" b="1" dirty="0">
              <a:solidFill>
                <a:srgbClr val="00808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08104" y="3455701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ME" sz="20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imagesc</a:t>
            </a:r>
            <a:endParaRPr lang="en-US" sz="2000" b="1" dirty="0">
              <a:solidFill>
                <a:srgbClr val="008080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t="2929" r="10078"/>
          <a:stretch/>
        </p:blipFill>
        <p:spPr>
          <a:xfrm>
            <a:off x="1835696" y="3861048"/>
            <a:ext cx="5767416" cy="28378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4432" y="1988840"/>
            <a:ext cx="2574032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sr-Latn-ME" sz="2000" dirty="0">
                <a:latin typeface="+mj-lt"/>
              </a:rPr>
              <a:t>Granice osa na </a:t>
            </a:r>
            <a:r>
              <a:rPr lang="sr-Latn-ME" sz="2000" dirty="0" smtClean="0">
                <a:latin typeface="+mj-lt"/>
              </a:rPr>
              <a:t>grafiku izjednačiti sa opsegom podataka u XY ravni.</a:t>
            </a:r>
            <a:endParaRPr lang="en-US" sz="2000" dirty="0">
              <a:latin typeface="+mj-lt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V="1">
            <a:off x="5508104" y="2451488"/>
            <a:ext cx="666328" cy="4140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2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8" y="1268785"/>
            <a:ext cx="8548687" cy="468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342900" indent="-342900">
              <a:spcBef>
                <a:spcPts val="120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sr-Latn-CS" dirty="0" smtClean="0">
                <a:latin typeface="+mj-lt"/>
              </a:rPr>
              <a:t>Omogućavaju </a:t>
            </a:r>
            <a:r>
              <a:rPr lang="sr-Latn-CS" dirty="0">
                <a:latin typeface="+mj-lt"/>
              </a:rPr>
              <a:t>izvršavanje ranije pisanog koda</a:t>
            </a:r>
            <a:r>
              <a:rPr lang="en-US" dirty="0">
                <a:latin typeface="+mj-lt"/>
              </a:rPr>
              <a:t>.</a:t>
            </a:r>
            <a:endParaRPr lang="sr-Latn-CS" dirty="0">
              <a:latin typeface="+mj-lt"/>
            </a:endParaRP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sr-Latn-CS" dirty="0">
                <a:latin typeface="+mj-lt"/>
              </a:rPr>
              <a:t>Olakšavaju ispravljanje grešaka i dorad</a:t>
            </a:r>
            <a:r>
              <a:rPr lang="en-US" dirty="0">
                <a:latin typeface="+mj-lt"/>
              </a:rPr>
              <a:t>u</a:t>
            </a:r>
            <a:r>
              <a:rPr lang="sr-Latn-CS" dirty="0">
                <a:latin typeface="+mj-lt"/>
              </a:rPr>
              <a:t> koda</a:t>
            </a:r>
            <a:r>
              <a:rPr lang="en-US" dirty="0">
                <a:latin typeface="+mj-lt"/>
              </a:rPr>
              <a:t>.</a:t>
            </a:r>
            <a:endParaRPr lang="sr-Latn-CS" dirty="0">
              <a:latin typeface="+mj-lt"/>
            </a:endParaRP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+mj-lt"/>
              </a:rPr>
              <a:t>R</a:t>
            </a:r>
            <a:r>
              <a:rPr lang="sr-Latn-CS" dirty="0">
                <a:latin typeface="+mj-lt"/>
              </a:rPr>
              <a:t>azlik</a:t>
            </a:r>
            <a:r>
              <a:rPr lang="en-US" dirty="0" err="1">
                <a:latin typeface="+mj-lt"/>
              </a:rPr>
              <a:t>ujemo</a:t>
            </a:r>
            <a:r>
              <a:rPr lang="sr-Latn-CS" dirty="0">
                <a:latin typeface="+mj-lt"/>
              </a:rPr>
              <a:t> dve vrste MATLAB programskih fajlova: </a:t>
            </a:r>
          </a:p>
          <a:p>
            <a:pPr marL="549275" lvl="1" indent="-342900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sr-Latn-CS" sz="2000" b="1" dirty="0">
                <a:latin typeface="+mj-lt"/>
              </a:rPr>
              <a:t>skripte</a:t>
            </a:r>
            <a:r>
              <a:rPr lang="sr-Latn-CS" sz="2000" dirty="0">
                <a:latin typeface="+mj-lt"/>
              </a:rPr>
              <a:t> – skup naredbi koje se izvršavaju </a:t>
            </a:r>
            <a:r>
              <a:rPr lang="en-US" sz="2000" dirty="0" err="1">
                <a:latin typeface="+mj-lt"/>
              </a:rPr>
              <a:t>pozivom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samo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imena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fajla</a:t>
            </a:r>
            <a:endParaRPr lang="sr-Latn-CS" sz="2000" dirty="0">
              <a:latin typeface="+mj-lt"/>
            </a:endParaRPr>
          </a:p>
          <a:p>
            <a:pPr marL="549275" lvl="1" indent="-342900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sr-Latn-CS" sz="2000" b="1" dirty="0">
                <a:latin typeface="+mj-lt"/>
              </a:rPr>
              <a:t>funkcije</a:t>
            </a:r>
            <a:r>
              <a:rPr lang="sr-Latn-CS" sz="2000" dirty="0">
                <a:latin typeface="+mj-lt"/>
              </a:rPr>
              <a:t> – </a:t>
            </a:r>
            <a:r>
              <a:rPr lang="en-US" sz="2000" dirty="0" err="1">
                <a:latin typeface="+mj-lt"/>
              </a:rPr>
              <a:t>pozivaju</a:t>
            </a:r>
            <a:r>
              <a:rPr lang="en-US" sz="2000" dirty="0">
                <a:latin typeface="+mj-lt"/>
              </a:rPr>
              <a:t> se </a:t>
            </a:r>
            <a:r>
              <a:rPr lang="en-US" sz="2000" dirty="0" err="1">
                <a:latin typeface="+mj-lt"/>
              </a:rPr>
              <a:t>imenom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pr</a:t>
            </a:r>
            <a:r>
              <a:rPr lang="sr-Latn-RS" sz="2000" dirty="0">
                <a:latin typeface="+mj-lt"/>
              </a:rPr>
              <a:t>osleđuju im se argumenti i vraćaju rezultat</a:t>
            </a:r>
            <a:endParaRPr lang="sr-Latn-CS" sz="2000" dirty="0">
              <a:latin typeface="+mj-lt"/>
            </a:endParaRP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sr-Latn-CS" b="1" dirty="0">
                <a:latin typeface="+mj-lt"/>
              </a:rPr>
              <a:t>Skript</a:t>
            </a:r>
            <a:r>
              <a:rPr lang="sr-Latn-CS" dirty="0">
                <a:latin typeface="+mj-lt"/>
              </a:rPr>
              <a:t> fajlovi su tekstualni fajlovi za koje važi sledeće:</a:t>
            </a:r>
          </a:p>
          <a:p>
            <a:pPr marL="549275" lvl="1" indent="-342900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sr-Latn-CS" sz="2000" dirty="0">
                <a:latin typeface="+mj-lt"/>
              </a:rPr>
              <a:t>Imaju ekstenziju </a:t>
            </a:r>
            <a:r>
              <a:rPr lang="sr-Latn-CS" sz="2000" b="1" dirty="0">
                <a:solidFill>
                  <a:srgbClr val="FF0000"/>
                </a:solidFill>
                <a:latin typeface="+mj-lt"/>
              </a:rPr>
              <a:t>.m</a:t>
            </a:r>
          </a:p>
          <a:p>
            <a:pPr marL="549275" lvl="1" indent="-342900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sr-Latn-CS" sz="2000" dirty="0">
                <a:latin typeface="+mj-lt"/>
              </a:rPr>
              <a:t>Pozivaju se samo imenom fajla (bez .m)</a:t>
            </a:r>
          </a:p>
          <a:p>
            <a:pPr marL="549275" lvl="1" indent="-342900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sr-Latn-CS" sz="2000" dirty="0">
                <a:latin typeface="+mj-lt"/>
              </a:rPr>
              <a:t>Nemaju parametre (samo ime fajla)</a:t>
            </a:r>
          </a:p>
          <a:p>
            <a:pPr marL="549275" lvl="1" indent="-342900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sr-Latn-CS" sz="2000" dirty="0">
                <a:latin typeface="+mj-lt"/>
              </a:rPr>
              <a:t>Izvršavaju se liniju po liniju</a:t>
            </a:r>
          </a:p>
          <a:p>
            <a:pPr marL="549275" lvl="1" indent="-342900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sr-Latn-CS" sz="2000" dirty="0">
                <a:latin typeface="+mj-lt"/>
              </a:rPr>
              <a:t>Vrednosti promenljivih ostaju u radnom </a:t>
            </a:r>
            <a:r>
              <a:rPr lang="sr-Latn-CS" sz="2000" dirty="0" smtClean="0">
                <a:latin typeface="+mj-lt"/>
              </a:rPr>
              <a:t>okruženju.</a:t>
            </a:r>
            <a:endParaRPr lang="sr-Latn-CS" sz="2000" dirty="0">
              <a:latin typeface="+mj-lt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7" y="44450"/>
            <a:ext cx="5040560" cy="1143000"/>
          </a:xfrm>
        </p:spPr>
        <p:txBody>
          <a:bodyPr/>
          <a:lstStyle/>
          <a:p>
            <a:pPr algn="just"/>
            <a:r>
              <a:rPr lang="pl-PL" sz="4000" dirty="0"/>
              <a:t>Skript-fajlovi i funkcije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269310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8" y="1196752"/>
            <a:ext cx="8548687" cy="475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342900" indent="-342900">
              <a:spcBef>
                <a:spcPts val="12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en-US" sz="2200" smtClean="0">
                <a:latin typeface="+mj-lt"/>
              </a:rPr>
              <a:t>Funkcijski </a:t>
            </a:r>
            <a:r>
              <a:rPr lang="en-US" sz="2200" dirty="0" err="1">
                <a:latin typeface="+mj-lt"/>
              </a:rPr>
              <a:t>fajlovi</a:t>
            </a:r>
            <a:r>
              <a:rPr lang="en-US" sz="2200" dirty="0">
                <a:latin typeface="+mj-lt"/>
              </a:rPr>
              <a:t> o</a:t>
            </a:r>
            <a:r>
              <a:rPr lang="sr-Latn-CS" sz="2200" dirty="0">
                <a:latin typeface="+mj-lt"/>
              </a:rPr>
              <a:t>mogućavaju izvršavanje koda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vra</a:t>
            </a:r>
            <a:r>
              <a:rPr lang="sr-Latn-ME" sz="2200" dirty="0">
                <a:latin typeface="+mj-lt"/>
              </a:rPr>
              <a:t>ćanje rezultata.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ME" sz="2200" dirty="0">
                <a:latin typeface="+mj-lt"/>
              </a:rPr>
              <a:t>Funkcijskom fajlu možemo proslediti argument.</a:t>
            </a:r>
            <a:endParaRPr lang="sr-Latn-CS" sz="2200" dirty="0">
              <a:latin typeface="+mj-lt"/>
            </a:endParaRP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CS" sz="2200" dirty="0">
                <a:latin typeface="+mj-lt"/>
              </a:rPr>
              <a:t>Na primer, funkcija koja za </a:t>
            </a:r>
            <a:r>
              <a:rPr lang="sr-Latn-CS" sz="2200">
                <a:latin typeface="+mj-lt"/>
              </a:rPr>
              <a:t>argument </a:t>
            </a:r>
            <a:r>
              <a:rPr lang="sr-Latn-CS" sz="2200" smtClean="0">
                <a:latin typeface="+mj-lt"/>
              </a:rPr>
              <a:t>ima </a:t>
            </a:r>
            <a:r>
              <a:rPr lang="sr-Latn-CS" sz="2200" dirty="0">
                <a:latin typeface="+mj-lt"/>
              </a:rPr>
              <a:t>broj </a:t>
            </a:r>
            <a:r>
              <a:rPr lang="sr-Latn-CS" sz="2200" b="1" dirty="0">
                <a:latin typeface="+mj-lt"/>
                <a:cs typeface="Consolas" panose="020B0609020204030204" pitchFamily="49" charset="0"/>
              </a:rPr>
              <a:t>x</a:t>
            </a:r>
            <a:r>
              <a:rPr lang="sr-Latn-CS" sz="2200" dirty="0">
                <a:latin typeface="+mj-lt"/>
              </a:rPr>
              <a:t> i vraća kvadrat tog broja izgleda:</a:t>
            </a:r>
          </a:p>
          <a:p>
            <a:pPr marL="266700">
              <a:spcBef>
                <a:spcPts val="120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sr-Latn-CS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function y = kvadrat(x)</a:t>
            </a:r>
          </a:p>
          <a:p>
            <a:pPr marL="266700">
              <a:spcBef>
                <a:spcPts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  <a:r>
              <a:rPr lang="sr-Latn-CS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x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^ </a:t>
            </a:r>
            <a:r>
              <a:rPr lang="sr-Latn-CS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en-US" sz="2200" dirty="0">
                <a:latin typeface="+mj-lt"/>
              </a:rPr>
              <a:t>U </a:t>
            </a:r>
            <a:r>
              <a:rPr lang="en-US" sz="2200" dirty="0" err="1">
                <a:latin typeface="+mj-lt"/>
              </a:rPr>
              <a:t>funkciji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Consolas" pitchFamily="49" charset="0"/>
                <a:cs typeface="Consolas" pitchFamily="49" charset="0"/>
              </a:rPr>
              <a:t>kvadrat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x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predstavlja</a:t>
            </a:r>
            <a:r>
              <a:rPr lang="en-US" sz="2200" dirty="0">
                <a:latin typeface="+mj-lt"/>
              </a:rPr>
              <a:t> </a:t>
            </a:r>
            <a:r>
              <a:rPr lang="en-US" sz="2200" err="1">
                <a:solidFill>
                  <a:srgbClr val="00B050"/>
                </a:solidFill>
                <a:latin typeface="+mj-lt"/>
              </a:rPr>
              <a:t>ulazni</a:t>
            </a:r>
            <a:r>
              <a:rPr lang="en-US" sz="220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200" smtClean="0">
                <a:solidFill>
                  <a:srgbClr val="00B050"/>
                </a:solidFill>
                <a:latin typeface="+mj-lt"/>
              </a:rPr>
              <a:t>parametar </a:t>
            </a:r>
            <a:r>
              <a:rPr lang="en-US" sz="2200" smtClean="0">
                <a:latin typeface="+mj-lt"/>
              </a:rPr>
              <a:t>funkcije</a:t>
            </a:r>
            <a:r>
              <a:rPr lang="en-US" sz="2200" dirty="0">
                <a:latin typeface="+mj-lt"/>
              </a:rPr>
              <a:t>, a 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y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+mj-lt"/>
              </a:rPr>
              <a:t>izlazni</a:t>
            </a:r>
            <a:r>
              <a:rPr lang="en-US" sz="2200" dirty="0">
                <a:latin typeface="+mj-lt"/>
              </a:rPr>
              <a:t>.</a:t>
            </a:r>
            <a:endParaRPr lang="sr-Latn-CS" sz="2200" dirty="0">
              <a:latin typeface="+mj-lt"/>
            </a:endParaRP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en-US" sz="2200" dirty="0" err="1">
                <a:latin typeface="+mj-lt"/>
              </a:rPr>
              <a:t>Funkcija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Consolas" pitchFamily="49" charset="0"/>
                <a:cs typeface="Consolas" pitchFamily="49" charset="0"/>
              </a:rPr>
              <a:t>kvadrat</a:t>
            </a:r>
            <a:r>
              <a:rPr lang="en-US" sz="2200" dirty="0">
                <a:latin typeface="+mj-lt"/>
              </a:rPr>
              <a:t> se </a:t>
            </a:r>
            <a:r>
              <a:rPr lang="en-US" sz="2200" dirty="0" err="1">
                <a:latin typeface="+mj-lt"/>
              </a:rPr>
              <a:t>poziva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slede</a:t>
            </a:r>
            <a:r>
              <a:rPr lang="sr-Latn-ME" sz="2200" dirty="0">
                <a:latin typeface="+mj-lt"/>
              </a:rPr>
              <a:t>ći način:</a:t>
            </a:r>
            <a:endParaRPr lang="en-US" sz="2200" dirty="0">
              <a:latin typeface="+mj-lt"/>
            </a:endParaRPr>
          </a:p>
          <a:p>
            <a:pPr marL="266700">
              <a:spcBef>
                <a:spcPts val="120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en-US" sz="2000">
                <a:latin typeface="Consolas" panose="020B0609020204030204" pitchFamily="49" charset="0"/>
                <a:cs typeface="Consolas" panose="020B0609020204030204" pitchFamily="49" charset="0"/>
              </a:rPr>
              <a:t>&gt;&gt; a = kvadrat(4.5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266700">
              <a:spcBef>
                <a:spcPts val="120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en-US" sz="2000">
                <a:latin typeface="Consolas" panose="020B0609020204030204" pitchFamily="49" charset="0"/>
                <a:cs typeface="Consolas" panose="020B0609020204030204" pitchFamily="49" charset="0"/>
              </a:rPr>
              <a:t>a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</a:p>
          <a:p>
            <a:pPr marL="266700">
              <a:spcBef>
                <a:spcPts val="120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20.2500</a:t>
            </a:r>
            <a:endParaRPr lang="sr-Latn-C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7" y="44450"/>
            <a:ext cx="5040560" cy="1143000"/>
          </a:xfrm>
        </p:spPr>
        <p:txBody>
          <a:bodyPr/>
          <a:lstStyle/>
          <a:p>
            <a:pPr algn="just"/>
            <a:r>
              <a:rPr lang="pl-PL" sz="4000"/>
              <a:t>Funkcijski fajlovi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29116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0825" y="1124594"/>
            <a:ext cx="8642350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CS" sz="2200" b="1" smtClean="0">
                <a:latin typeface="+mj-lt"/>
              </a:rPr>
              <a:t>M-funkcije</a:t>
            </a:r>
            <a:r>
              <a:rPr lang="sr-Latn-CS" sz="2200" smtClean="0">
                <a:latin typeface="+mj-lt"/>
              </a:rPr>
              <a:t> </a:t>
            </a:r>
            <a:r>
              <a:rPr lang="sr-Latn-CS" sz="2200" dirty="0">
                <a:latin typeface="+mj-lt"/>
              </a:rPr>
              <a:t>su skript-fajlovi određenog formata zaglavlja:</a:t>
            </a:r>
          </a:p>
          <a:p>
            <a:pPr marL="266700">
              <a:spcBef>
                <a:spcPts val="600"/>
              </a:spcBef>
              <a:spcAft>
                <a:spcPts val="0"/>
              </a:spcAft>
              <a:buSzPct val="120000"/>
              <a:defRPr/>
            </a:pPr>
            <a:r>
              <a:rPr lang="sr-Latn-CS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function [iz1, iz2, ..., izN] = ime(ul1, ul2, ..., ulM)</a:t>
            </a:r>
          </a:p>
          <a:p>
            <a:pPr marL="266700"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sr-Latn-CS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naredbe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CS" sz="2200">
                <a:latin typeface="Consolas" panose="020B0609020204030204" pitchFamily="49" charset="0"/>
                <a:cs typeface="Consolas" panose="020B0609020204030204" pitchFamily="49" charset="0"/>
              </a:rPr>
              <a:t>ul1</a:t>
            </a:r>
            <a:r>
              <a:rPr lang="sr-Latn-CS" sz="2200" i="1"/>
              <a:t>, </a:t>
            </a:r>
            <a:r>
              <a:rPr lang="sr-Latn-CS" sz="2200">
                <a:latin typeface="Consolas" panose="020B0609020204030204" pitchFamily="49" charset="0"/>
                <a:cs typeface="Consolas" panose="020B0609020204030204" pitchFamily="49" charset="0"/>
              </a:rPr>
              <a:t>ul2</a:t>
            </a:r>
            <a:r>
              <a:rPr lang="sr-Latn-CS" sz="2200" i="1"/>
              <a:t>, ..., </a:t>
            </a:r>
            <a:r>
              <a:rPr lang="sr-Latn-CS" sz="2200">
                <a:latin typeface="Consolas" panose="020B0609020204030204" pitchFamily="49" charset="0"/>
                <a:cs typeface="Consolas" panose="020B0609020204030204" pitchFamily="49" charset="0"/>
              </a:rPr>
              <a:t>ulM</a:t>
            </a:r>
            <a:r>
              <a:rPr lang="sr-Latn-CS" sz="2200"/>
              <a:t> </a:t>
            </a:r>
            <a:r>
              <a:rPr lang="sr-Latn-CS" sz="2200">
                <a:latin typeface="+mj-lt"/>
              </a:rPr>
              <a:t>su </a:t>
            </a:r>
            <a:r>
              <a:rPr lang="en-US" sz="2200">
                <a:latin typeface="+mj-lt"/>
              </a:rPr>
              <a:t>ul</a:t>
            </a:r>
            <a:r>
              <a:rPr lang="sr-Latn-CS" sz="2200">
                <a:latin typeface="+mj-lt"/>
              </a:rPr>
              <a:t>azni </a:t>
            </a:r>
            <a:r>
              <a:rPr lang="en-US" sz="2200" smtClean="0">
                <a:latin typeface="+mj-lt"/>
              </a:rPr>
              <a:t>parametri</a:t>
            </a:r>
            <a:r>
              <a:rPr lang="sr-Latn-CS" sz="2200" smtClean="0">
                <a:latin typeface="+mj-lt"/>
              </a:rPr>
              <a:t>, </a:t>
            </a:r>
            <a:r>
              <a:rPr lang="sr-Latn-CS" sz="2200">
                <a:latin typeface="+mj-lt"/>
              </a:rPr>
              <a:t>a </a:t>
            </a:r>
            <a:r>
              <a:rPr lang="sr-Latn-CS" sz="2200">
                <a:latin typeface="Consolas" panose="020B0609020204030204" pitchFamily="49" charset="0"/>
                <a:cs typeface="Consolas" panose="020B0609020204030204" pitchFamily="49" charset="0"/>
              </a:rPr>
              <a:t>iz1</a:t>
            </a:r>
            <a:r>
              <a:rPr lang="sr-Latn-CS" sz="2200"/>
              <a:t>, </a:t>
            </a:r>
            <a:r>
              <a:rPr lang="sr-Latn-CS" sz="2200">
                <a:latin typeface="Consolas" panose="020B0609020204030204" pitchFamily="49" charset="0"/>
                <a:cs typeface="Consolas" panose="020B0609020204030204" pitchFamily="49" charset="0"/>
              </a:rPr>
              <a:t>iz2</a:t>
            </a:r>
            <a:r>
              <a:rPr lang="sr-Latn-CS" sz="2200"/>
              <a:t>, ..., </a:t>
            </a:r>
            <a:r>
              <a:rPr lang="sr-Latn-CS" sz="2200">
                <a:latin typeface="Consolas" panose="020B0609020204030204" pitchFamily="49" charset="0"/>
                <a:cs typeface="Consolas" panose="020B0609020204030204" pitchFamily="49" charset="0"/>
              </a:rPr>
              <a:t>izN</a:t>
            </a:r>
            <a:r>
              <a:rPr lang="en-US" sz="22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>
                <a:latin typeface="+mj-lt"/>
              </a:rPr>
              <a:t>izl</a:t>
            </a:r>
            <a:r>
              <a:rPr lang="sr-Latn-CS" sz="2200">
                <a:latin typeface="+mj-lt"/>
              </a:rPr>
              <a:t>azni parametr</a:t>
            </a:r>
            <a:r>
              <a:rPr lang="en-US" sz="2200">
                <a:latin typeface="+mj-lt"/>
              </a:rPr>
              <a:t>i</a:t>
            </a:r>
            <a:r>
              <a:rPr lang="sr-Latn-CS" sz="2200">
                <a:latin typeface="+mj-lt"/>
              </a:rPr>
              <a:t>, </a:t>
            </a:r>
            <a:r>
              <a:rPr lang="sr-Latn-CS" sz="2200" dirty="0">
                <a:latin typeface="+mj-lt"/>
              </a:rPr>
              <a:t>koji negde </a:t>
            </a:r>
            <a:r>
              <a:rPr lang="sr-Latn-CS" sz="2200">
                <a:latin typeface="+mj-lt"/>
              </a:rPr>
              <a:t>u </a:t>
            </a:r>
            <a:r>
              <a:rPr lang="en-US" sz="2200">
                <a:latin typeface="+mj-lt"/>
              </a:rPr>
              <a:t>telu </a:t>
            </a:r>
            <a:r>
              <a:rPr lang="sr-Latn-CS" sz="2200">
                <a:latin typeface="+mj-lt"/>
              </a:rPr>
              <a:t>funkcij</a:t>
            </a:r>
            <a:r>
              <a:rPr lang="en-US" sz="2200">
                <a:latin typeface="+mj-lt"/>
              </a:rPr>
              <a:t>e</a:t>
            </a:r>
            <a:r>
              <a:rPr lang="sr-Latn-CS" sz="2200">
                <a:latin typeface="+mj-lt"/>
              </a:rPr>
              <a:t> </a:t>
            </a:r>
            <a:r>
              <a:rPr lang="sr-Latn-CS" sz="2200" dirty="0">
                <a:latin typeface="+mj-lt"/>
              </a:rPr>
              <a:t>poprimaju vrednosti.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CS" sz="2200" dirty="0">
                <a:latin typeface="+mj-lt"/>
              </a:rPr>
              <a:t>Funkcija se izvršava pozivom u MATLAB-ovom komandnom prozoru </a:t>
            </a:r>
          </a:p>
          <a:p>
            <a:pPr marL="363538">
              <a:spcBef>
                <a:spcPts val="600"/>
              </a:spcBef>
              <a:spcAft>
                <a:spcPts val="0"/>
              </a:spcAft>
              <a:buSzPct val="120000"/>
              <a:defRPr/>
            </a:pPr>
            <a:r>
              <a:rPr lang="sr-Latn-CS" sz="220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&gt;&gt; </a:t>
            </a:r>
            <a:r>
              <a:rPr lang="pl-PL" sz="2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[iz1, iz2, ..., izN] = ime(ul1, ul2, ..., ulM)</a:t>
            </a:r>
            <a:endParaRPr lang="sr-Latn-CS" sz="22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CS" sz="2200" dirty="0">
                <a:latin typeface="+mj-lt"/>
              </a:rPr>
              <a:t>Kod poziva funkcije se ne moraju navoditi svi parametri; broj upotrebljenih ulaznih parametara se </a:t>
            </a:r>
            <a:r>
              <a:rPr lang="sr-Latn-CS" sz="2200">
                <a:latin typeface="+mj-lt"/>
              </a:rPr>
              <a:t>u </a:t>
            </a:r>
            <a:r>
              <a:rPr lang="en-US" sz="2200">
                <a:latin typeface="+mj-lt"/>
              </a:rPr>
              <a:t>funkciji </a:t>
            </a:r>
            <a:r>
              <a:rPr lang="sr-Latn-CS" sz="2200">
                <a:latin typeface="+mj-lt"/>
              </a:rPr>
              <a:t>dobija </a:t>
            </a:r>
            <a:r>
              <a:rPr lang="sr-Latn-CS" sz="2200" dirty="0">
                <a:latin typeface="+mj-lt"/>
              </a:rPr>
              <a:t>sa </a:t>
            </a:r>
            <a:r>
              <a:rPr lang="sr-Latn-CS" sz="2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nargin</a:t>
            </a:r>
            <a:r>
              <a:rPr lang="sr-Latn-CS" sz="2200" dirty="0">
                <a:latin typeface="+mj-lt"/>
              </a:rPr>
              <a:t>, a izlaznih sa </a:t>
            </a:r>
            <a:r>
              <a:rPr lang="sr-Latn-CS" sz="2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nargout</a:t>
            </a:r>
            <a:r>
              <a:rPr lang="sr-Latn-CS" sz="2200" dirty="0"/>
              <a:t>.</a:t>
            </a:r>
            <a:endParaRPr lang="sr-Latn-CS" sz="2200" dirty="0">
              <a:latin typeface="+mj-lt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CS" sz="2200" dirty="0">
                <a:latin typeface="+mj-lt"/>
              </a:rPr>
              <a:t>Sve promenljive definisane unutar funkcije </a:t>
            </a:r>
            <a:r>
              <a:rPr lang="sr-Latn-CS" sz="2200">
                <a:latin typeface="+mj-lt"/>
              </a:rPr>
              <a:t>su lokalne</a:t>
            </a:r>
            <a:r>
              <a:rPr lang="en-US" sz="2200">
                <a:latin typeface="+mj-lt"/>
              </a:rPr>
              <a:t>, tj. ne postoje van funkcije.</a:t>
            </a:r>
            <a:endParaRPr lang="sr-Latn-CS" sz="2200" dirty="0">
              <a:latin typeface="+mj-lt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CS" sz="2200" dirty="0">
                <a:latin typeface="+mj-lt"/>
              </a:rPr>
              <a:t>Uobičajeno je da ime funkcije bude jednako imenu fajla.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CS" sz="2200" dirty="0">
                <a:latin typeface="+mj-lt"/>
              </a:rPr>
              <a:t>Funkcijski fajl komunicira sa radnim prostorom samo preko promenljivih ulaza i izlaza.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7" y="44450"/>
            <a:ext cx="5904656" cy="1143000"/>
          </a:xfrm>
        </p:spPr>
        <p:txBody>
          <a:bodyPr/>
          <a:lstStyle/>
          <a:p>
            <a:pPr algn="just"/>
            <a:r>
              <a:rPr lang="pl-PL" sz="4000"/>
              <a:t>Funkcijski </a:t>
            </a:r>
            <a:r>
              <a:rPr lang="pl-PL" sz="4000" smtClean="0"/>
              <a:t>fajlovi</a:t>
            </a:r>
            <a:r>
              <a:rPr lang="en-US" sz="4000" smtClean="0"/>
              <a:t> - nastavak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81744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0825" y="1124594"/>
            <a:ext cx="8642350" cy="367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en-US" smtClean="0">
                <a:latin typeface="+mj-lt"/>
              </a:rPr>
              <a:t>Za prikaz teksta je pogodno koristiti funkciju </a:t>
            </a:r>
            <a:r>
              <a:rPr lang="en-US" b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disp</a:t>
            </a:r>
            <a:r>
              <a:rPr lang="en-US" smtClean="0">
                <a:latin typeface="+mj-lt"/>
              </a:rPr>
              <a:t>, </a:t>
            </a:r>
            <a:r>
              <a:rPr lang="sr-Latn-RS" smtClean="0">
                <a:latin typeface="+mj-lt"/>
              </a:rPr>
              <a:t>koja se koristi na sledeći način:</a:t>
            </a:r>
            <a:endParaRPr lang="sr-Latn-CS" dirty="0">
              <a:latin typeface="+mj-lt"/>
            </a:endParaRPr>
          </a:p>
          <a:p>
            <a:pPr marL="342900">
              <a:spcBef>
                <a:spcPts val="600"/>
              </a:spcBef>
              <a:spcAft>
                <a:spcPts val="0"/>
              </a:spcAft>
              <a:buSzPct val="120000"/>
              <a:defRPr/>
            </a:pPr>
            <a:r>
              <a:rPr lang="sr-Latn-CS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sr-Latn-CS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isp(x)</a:t>
            </a:r>
          </a:p>
          <a:p>
            <a:pPr marL="333375">
              <a:spcBef>
                <a:spcPts val="600"/>
              </a:spcBef>
              <a:spcAft>
                <a:spcPts val="0"/>
              </a:spcAft>
              <a:buSzPct val="120000"/>
              <a:defRPr/>
            </a:pPr>
            <a:r>
              <a:rPr lang="sr-Latn-RS" smtClean="0">
                <a:latin typeface="+mj-lt"/>
                <a:cs typeface="Consolas" panose="020B0609020204030204" pitchFamily="49" charset="0"/>
              </a:rPr>
              <a:t>gde je </a:t>
            </a:r>
            <a:r>
              <a:rPr lang="sr-Latn-RS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sr-Latn-RS" smtClean="0">
                <a:latin typeface="+mj-lt"/>
                <a:cs typeface="Consolas" panose="020B0609020204030204" pitchFamily="49" charset="0"/>
              </a:rPr>
              <a:t> izraz koji se prikazuje. Obično je x neki tekst, naveden po apostrofima (string):</a:t>
            </a:r>
          </a:p>
          <a:p>
            <a:pPr marL="333375">
              <a:spcBef>
                <a:spcPts val="600"/>
              </a:spcBef>
              <a:spcAft>
                <a:spcPts val="0"/>
              </a:spcAft>
              <a:buSzPct val="120000"/>
              <a:defRPr/>
            </a:pPr>
            <a:r>
              <a:rPr lang="sr-Latn-CS">
                <a:latin typeface="Consolas" panose="020B0609020204030204" pitchFamily="49" charset="0"/>
                <a:cs typeface="Consolas" panose="020B0609020204030204" pitchFamily="49" charset="0"/>
              </a:rPr>
              <a:t>disp('Programiranje u </a:t>
            </a:r>
            <a:r>
              <a:rPr lang="sr-Latn-CS">
                <a:latin typeface="Consolas" panose="020B0609020204030204" pitchFamily="49" charset="0"/>
                <a:cs typeface="Consolas" panose="020B0609020204030204" pitchFamily="49" charset="0"/>
              </a:rPr>
              <a:t>Trebinju</a:t>
            </a:r>
            <a:r>
              <a:rPr lang="sr-Latn-CS" smtClean="0">
                <a:latin typeface="Consolas" panose="020B0609020204030204" pitchFamily="49" charset="0"/>
                <a:cs typeface="Consolas" panose="020B0609020204030204" pitchFamily="49" charset="0"/>
              </a:rPr>
              <a:t>')</a:t>
            </a:r>
          </a:p>
          <a:p>
            <a:pPr marL="342900" indent="-342900">
              <a:spcBef>
                <a:spcPts val="18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CS" smtClean="0">
                <a:latin typeface="+mj-lt"/>
              </a:rPr>
              <a:t>Funkcija </a:t>
            </a:r>
            <a:r>
              <a:rPr lang="sr-Latn-CS">
                <a:latin typeface="Consolas" panose="020B0609020204030204" pitchFamily="49" charset="0"/>
                <a:cs typeface="Consolas" panose="020B0609020204030204" pitchFamily="49" charset="0"/>
              </a:rPr>
              <a:t>disp</a:t>
            </a:r>
            <a:r>
              <a:rPr lang="sr-Latn-CS" smtClean="0">
                <a:latin typeface="+mj-lt"/>
              </a:rPr>
              <a:t> ispisuje tekst i prelazi u novi red. Može se pozvati nekoliko puta za redom u cilju štampanja više redova teksta:</a:t>
            </a:r>
          </a:p>
          <a:p>
            <a:pPr marL="361950">
              <a:spcBef>
                <a:spcPts val="1200"/>
              </a:spcBef>
              <a:spcAft>
                <a:spcPts val="0"/>
              </a:spcAft>
              <a:buSzPct val="120000"/>
              <a:defRPr/>
            </a:pPr>
            <a:r>
              <a:rPr lang="nl-NL" sz="2200">
                <a:latin typeface="Consolas" pitchFamily="49" charset="0"/>
                <a:cs typeface="Consolas" pitchFamily="49" charset="0"/>
              </a:rPr>
              <a:t>&gt;&gt; </a:t>
            </a:r>
            <a:r>
              <a:rPr lang="nl-NL" sz="220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disp</a:t>
            </a:r>
            <a:r>
              <a:rPr lang="nl-NL" sz="2200">
                <a:latin typeface="Consolas" pitchFamily="49" charset="0"/>
                <a:cs typeface="Consolas" pitchFamily="49" charset="0"/>
              </a:rPr>
              <a:t>(</a:t>
            </a:r>
            <a:r>
              <a:rPr lang="nl-NL" sz="2200">
                <a:latin typeface="Consolas" pitchFamily="49" charset="0"/>
                <a:cs typeface="Consolas" pitchFamily="49" charset="0"/>
              </a:rPr>
              <a:t>'Vrednost </a:t>
            </a:r>
            <a:r>
              <a:rPr lang="nl-NL" sz="2200" smtClean="0">
                <a:latin typeface="Consolas" pitchFamily="49" charset="0"/>
                <a:cs typeface="Consolas" pitchFamily="49" charset="0"/>
              </a:rPr>
              <a:t>x</a:t>
            </a:r>
            <a:r>
              <a:rPr lang="sr-Latn-RS" sz="2200" smtClean="0">
                <a:latin typeface="Consolas" pitchFamily="49" charset="0"/>
                <a:cs typeface="Consolas" pitchFamily="49" charset="0"/>
              </a:rPr>
              <a:t>-a</a:t>
            </a:r>
            <a:r>
              <a:rPr lang="nl-NL" sz="22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nl-NL" sz="2200">
                <a:latin typeface="Consolas" pitchFamily="49" charset="0"/>
                <a:cs typeface="Consolas" pitchFamily="49" charset="0"/>
              </a:rPr>
              <a:t>je:'); </a:t>
            </a:r>
            <a:r>
              <a:rPr lang="nl-NL" sz="220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disp</a:t>
            </a:r>
            <a:r>
              <a:rPr lang="nl-NL" sz="2200">
                <a:latin typeface="Consolas" pitchFamily="49" charset="0"/>
                <a:cs typeface="Consolas" pitchFamily="49" charset="0"/>
              </a:rPr>
              <a:t>(x)</a:t>
            </a:r>
          </a:p>
          <a:p>
            <a:pPr marL="361950">
              <a:spcBef>
                <a:spcPts val="1200"/>
              </a:spcBef>
              <a:spcAft>
                <a:spcPts val="0"/>
              </a:spcAft>
              <a:buSzPct val="120000"/>
              <a:defRPr/>
            </a:pPr>
            <a:r>
              <a:rPr lang="nl-NL" sz="2200">
                <a:latin typeface="Consolas" pitchFamily="49" charset="0"/>
                <a:cs typeface="Consolas" pitchFamily="49" charset="0"/>
              </a:rPr>
              <a:t>Vrednost </a:t>
            </a:r>
            <a:r>
              <a:rPr lang="nl-NL" sz="2200" smtClean="0">
                <a:latin typeface="Consolas" pitchFamily="49" charset="0"/>
                <a:cs typeface="Consolas" pitchFamily="49" charset="0"/>
              </a:rPr>
              <a:t>x</a:t>
            </a:r>
            <a:r>
              <a:rPr lang="sr-Latn-RS" sz="2200" smtClean="0">
                <a:latin typeface="Consolas" pitchFamily="49" charset="0"/>
                <a:cs typeface="Consolas" pitchFamily="49" charset="0"/>
              </a:rPr>
              <a:t>-a</a:t>
            </a:r>
            <a:r>
              <a:rPr lang="nl-NL" sz="22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nl-NL" sz="2200">
                <a:latin typeface="Consolas" pitchFamily="49" charset="0"/>
                <a:cs typeface="Consolas" pitchFamily="49" charset="0"/>
              </a:rPr>
              <a:t>je:</a:t>
            </a:r>
          </a:p>
          <a:p>
            <a:pPr marL="361950">
              <a:spcBef>
                <a:spcPts val="1200"/>
              </a:spcBef>
              <a:spcAft>
                <a:spcPts val="0"/>
              </a:spcAft>
              <a:buSzPct val="120000"/>
              <a:defRPr/>
            </a:pPr>
            <a:r>
              <a:rPr lang="nl-NL" sz="2200">
                <a:latin typeface="Consolas" pitchFamily="49" charset="0"/>
                <a:cs typeface="Consolas" pitchFamily="49" charset="0"/>
              </a:rPr>
              <a:t>   23.5000</a:t>
            </a:r>
            <a:endParaRPr lang="sr-Latn-CS" sz="22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7" y="44450"/>
            <a:ext cx="5904656" cy="1143000"/>
          </a:xfrm>
        </p:spPr>
        <p:txBody>
          <a:bodyPr/>
          <a:lstStyle/>
          <a:p>
            <a:pPr algn="just"/>
            <a:r>
              <a:rPr lang="pl-PL" sz="4000" smtClean="0"/>
              <a:t>Funkcij</a:t>
            </a:r>
            <a:r>
              <a:rPr lang="en-US" sz="4000" smtClean="0"/>
              <a:t>a disp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24175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0825" y="1341784"/>
            <a:ext cx="864235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342900" indent="-342900" algn="just">
              <a:spcBef>
                <a:spcPts val="180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dirty="0" err="1" smtClean="0">
                <a:latin typeface="+mj-lt"/>
              </a:rPr>
              <a:t>Napisati</a:t>
            </a:r>
            <a:r>
              <a:rPr lang="en-US" dirty="0" smtClean="0">
                <a:latin typeface="+mj-lt"/>
              </a:rPr>
              <a:t> </a:t>
            </a:r>
            <a:r>
              <a:rPr lang="en-US">
                <a:latin typeface="+mj-lt"/>
              </a:rPr>
              <a:t>MATLAB </a:t>
            </a:r>
            <a:r>
              <a:rPr lang="en-US" smtClean="0">
                <a:latin typeface="+mj-lt"/>
              </a:rPr>
              <a:t>skript fajl </a:t>
            </a:r>
            <a:r>
              <a:rPr lang="en-US" smtClean="0">
                <a:solidFill>
                  <a:srgbClr val="FF0000"/>
                </a:solidFill>
                <a:latin typeface="+mj-lt"/>
              </a:rPr>
              <a:t>crtanje.m</a:t>
            </a:r>
            <a:r>
              <a:rPr lang="en-US" smtClean="0">
                <a:latin typeface="+mj-lt"/>
              </a:rPr>
              <a:t> kojim </a:t>
            </a:r>
            <a:r>
              <a:rPr lang="en-US">
                <a:latin typeface="+mj-lt"/>
              </a:rPr>
              <a:t>se </a:t>
            </a:r>
            <a:r>
              <a:rPr lang="en-US" smtClean="0">
                <a:latin typeface="+mj-lt"/>
              </a:rPr>
              <a:t>crtaju </a:t>
            </a:r>
            <a:r>
              <a:rPr lang="en-US" dirty="0" err="1">
                <a:latin typeface="+mj-lt"/>
              </a:rPr>
              <a:t>grafi</a:t>
            </a:r>
            <a:r>
              <a:rPr lang="sr-Latn-RS" dirty="0">
                <a:latin typeface="+mj-lt"/>
              </a:rPr>
              <a:t>ci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funkcij</a:t>
            </a:r>
            <a:r>
              <a:rPr lang="sr-Latn-RS" dirty="0">
                <a:latin typeface="+mj-lt"/>
              </a:rPr>
              <a:t>a</a:t>
            </a:r>
            <a:r>
              <a:rPr lang="en-US" dirty="0">
                <a:latin typeface="+mj-lt"/>
              </a:rPr>
              <a:t> </a:t>
            </a:r>
          </a:p>
          <a:p>
            <a:pPr algn="just">
              <a:spcBef>
                <a:spcPts val="180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endParaRPr lang="sr-Latn-RS" dirty="0">
              <a:latin typeface="+mj-lt"/>
            </a:endParaRPr>
          </a:p>
          <a:p>
            <a:pPr marL="268288" algn="just">
              <a:spcBef>
                <a:spcPts val="180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endParaRPr lang="sr-Latn-RS" dirty="0">
              <a:latin typeface="+mj-lt"/>
            </a:endParaRPr>
          </a:p>
          <a:p>
            <a:pPr marL="268288" algn="just">
              <a:spcBef>
                <a:spcPts val="180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en-US" dirty="0" err="1">
                <a:latin typeface="+mj-lt"/>
              </a:rPr>
              <a:t>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intervalu</a:t>
            </a:r>
            <a:r>
              <a:rPr lang="en-US" dirty="0">
                <a:latin typeface="+mj-lt"/>
              </a:rPr>
              <a:t> x</a:t>
            </a:r>
            <a:r>
              <a:rPr lang="en-US" dirty="0">
                <a:latin typeface="+mj-lt"/>
                <a:sym typeface="Symbol"/>
              </a:rPr>
              <a:t></a:t>
            </a:r>
            <a:r>
              <a:rPr lang="en-US" dirty="0">
                <a:latin typeface="+mj-lt"/>
              </a:rPr>
              <a:t>[0,3] u 200 </a:t>
            </a:r>
            <a:r>
              <a:rPr lang="en-US" dirty="0" err="1">
                <a:latin typeface="+mj-lt"/>
              </a:rPr>
              <a:t>tačaka</a:t>
            </a:r>
            <a:r>
              <a:rPr lang="sr-Latn-RS" dirty="0">
                <a:latin typeface="+mj-lt"/>
              </a:rPr>
              <a:t>. Funkciju y(x)</a:t>
            </a:r>
            <a:r>
              <a:rPr lang="en-US" dirty="0">
                <a:latin typeface="+mj-lt"/>
              </a:rPr>
              <a:t> </a:t>
            </a:r>
            <a:r>
              <a:rPr lang="sr-Latn-RS" dirty="0">
                <a:latin typeface="+mj-lt"/>
              </a:rPr>
              <a:t>nacrtati </a:t>
            </a:r>
            <a:r>
              <a:rPr lang="en-US" dirty="0" err="1">
                <a:latin typeface="+mj-lt"/>
              </a:rPr>
              <a:t>crvenom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isprekidanom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linijom</a:t>
            </a:r>
            <a:r>
              <a:rPr lang="sr-Latn-RS" dirty="0">
                <a:latin typeface="+mj-lt"/>
              </a:rPr>
              <a:t>, a z(x) plavom tačka-crta linijom. Dodati legendu na </a:t>
            </a:r>
            <a:r>
              <a:rPr lang="sr-Latn-RS" dirty="0" smtClean="0">
                <a:latin typeface="+mj-lt"/>
              </a:rPr>
              <a:t>grafik na poziciji po želji.</a:t>
            </a:r>
            <a:endParaRPr lang="sr-Latn-RS" dirty="0">
              <a:latin typeface="+mj-lt"/>
            </a:endParaRPr>
          </a:p>
          <a:p>
            <a:pPr marL="268288" algn="just">
              <a:spcBef>
                <a:spcPts val="180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en-US" dirty="0" err="1">
                <a:latin typeface="+mj-lt"/>
              </a:rPr>
              <a:t>Odrediti</a:t>
            </a:r>
            <a:r>
              <a:rPr lang="en-US" dirty="0">
                <a:latin typeface="+mj-lt"/>
              </a:rPr>
              <a:t> (</a:t>
            </a:r>
            <a:r>
              <a:rPr lang="en-US" dirty="0" err="1">
                <a:latin typeface="+mj-lt"/>
              </a:rPr>
              <a:t>približno</a:t>
            </a:r>
            <a:r>
              <a:rPr lang="en-US" dirty="0">
                <a:latin typeface="+mj-lt"/>
              </a:rPr>
              <a:t>)</a:t>
            </a:r>
            <a:r>
              <a:rPr lang="sr-Latn-RS" dirty="0">
                <a:latin typeface="+mj-lt"/>
              </a:rPr>
              <a:t> </a:t>
            </a:r>
            <a:r>
              <a:rPr lang="sr-Latn-RS" dirty="0" smtClean="0">
                <a:latin typeface="+mj-lt"/>
              </a:rPr>
              <a:t>vrednost</a:t>
            </a:r>
            <a:r>
              <a:rPr lang="en-US" dirty="0" smtClean="0">
                <a:latin typeface="+mj-lt"/>
              </a:rPr>
              <a:t> </a:t>
            </a:r>
            <a:r>
              <a:rPr lang="sr-Latn-RS" dirty="0">
                <a:latin typeface="+mj-lt"/>
              </a:rPr>
              <a:t>minimuma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funkcije</a:t>
            </a:r>
            <a:r>
              <a:rPr lang="sr-Latn-RS" dirty="0">
                <a:latin typeface="+mj-lt"/>
              </a:rPr>
              <a:t> y(x)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datom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intervalu</a:t>
            </a:r>
            <a:r>
              <a:rPr lang="sr-Latn-RS" dirty="0">
                <a:latin typeface="+mj-lt"/>
              </a:rPr>
              <a:t>, kao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poziciju</a:t>
            </a:r>
            <a:r>
              <a:rPr lang="en-US" dirty="0">
                <a:latin typeface="+mj-lt"/>
              </a:rPr>
              <a:t> </a:t>
            </a:r>
            <a:r>
              <a:rPr lang="sr-Latn-RS">
                <a:latin typeface="+mj-lt"/>
              </a:rPr>
              <a:t>minimuma</a:t>
            </a:r>
            <a:r>
              <a:rPr lang="en-US" smtClean="0">
                <a:latin typeface="+mj-lt"/>
              </a:rPr>
              <a:t>. Dobijene vrednosti prikazati u komandnom prozoru</a:t>
            </a:r>
            <a:r>
              <a:rPr lang="sr-Latn-RS" smtClean="0">
                <a:latin typeface="+mj-lt"/>
              </a:rPr>
              <a:t> pomoću funkcije </a:t>
            </a:r>
            <a:r>
              <a:rPr lang="sr-Latn-RS" smtClean="0">
                <a:latin typeface="Consolas" pitchFamily="49" charset="0"/>
                <a:cs typeface="Consolas" pitchFamily="49" charset="0"/>
              </a:rPr>
              <a:t>disp</a:t>
            </a:r>
            <a:r>
              <a:rPr lang="sr-Latn-RS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graphicFrame>
        <p:nvGraphicFramePr>
          <p:cNvPr id="1638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596473"/>
              </p:ext>
            </p:extLst>
          </p:nvPr>
        </p:nvGraphicFramePr>
        <p:xfrm>
          <a:off x="3347863" y="1933317"/>
          <a:ext cx="2637011" cy="1279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3" imgW="1143000" imgH="558720" progId="Equation.DSMT4">
                  <p:embed/>
                </p:oleObj>
              </mc:Choice>
              <mc:Fallback>
                <p:oleObj name="Equation" r:id="rId3" imgW="114300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3" y="1933317"/>
                        <a:ext cx="2637011" cy="1279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4450"/>
            <a:ext cx="8604251" cy="1143000"/>
          </a:xfrm>
        </p:spPr>
        <p:txBody>
          <a:bodyPr/>
          <a:lstStyle/>
          <a:p>
            <a:pPr algn="just"/>
            <a:r>
              <a:rPr lang="pl-PL" sz="4000" dirty="0" smtClean="0"/>
              <a:t>Za vežbu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418993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99392"/>
            <a:ext cx="8135938" cy="1143000"/>
          </a:xfrm>
        </p:spPr>
        <p:txBody>
          <a:bodyPr/>
          <a:lstStyle/>
          <a:p>
            <a:pPr algn="l"/>
            <a:r>
              <a:rPr lang="sr-Latn-ME" sz="4000" dirty="0" smtClean="0"/>
              <a:t>Grafički prozori</a:t>
            </a:r>
            <a:endParaRPr lang="en-US" sz="4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388" y="908720"/>
            <a:ext cx="8764587" cy="518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CS" sz="2200" dirty="0" smtClean="0">
                <a:latin typeface="+mj-lt"/>
              </a:rPr>
              <a:t>Grafici funkcija (2D, 3D) se prikazuju u MATLAB grafičkom prozoru.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CS" sz="2200" dirty="0" smtClean="0">
                <a:latin typeface="+mj-lt"/>
              </a:rPr>
              <a:t>Svakom otvorenom grafičkom prozoru se dodeljuje celobrojni identifikator, počev od broja 1.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CS" sz="2200" dirty="0">
                <a:latin typeface="+mj-lt"/>
              </a:rPr>
              <a:t>Novi grafički prozor se otvara naredbom </a:t>
            </a:r>
            <a:r>
              <a:rPr lang="sr-Latn-CS" sz="2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figure</a:t>
            </a:r>
            <a:r>
              <a:rPr lang="sr-Latn-CS" sz="2200" dirty="0">
                <a:latin typeface="+mj-lt"/>
              </a:rPr>
              <a:t> ili </a:t>
            </a:r>
            <a:r>
              <a:rPr lang="sr-Latn-CS" sz="2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figure(K)</a:t>
            </a:r>
            <a:r>
              <a:rPr lang="sr-Latn-CS" sz="2200" dirty="0">
                <a:latin typeface="+mj-lt"/>
              </a:rPr>
              <a:t>, gde je </a:t>
            </a:r>
            <a:r>
              <a:rPr lang="sr-Latn-CS" sz="2200" dirty="0">
                <a:latin typeface="Consolas" panose="020B0609020204030204" pitchFamily="49" charset="0"/>
                <a:cs typeface="Consolas" panose="020B0609020204030204" pitchFamily="49" charset="0"/>
              </a:rPr>
              <a:t>K</a:t>
            </a:r>
            <a:r>
              <a:rPr lang="sr-Latn-CS" sz="2200" dirty="0">
                <a:latin typeface="+mj-lt"/>
              </a:rPr>
              <a:t> identifikator</a:t>
            </a:r>
            <a:r>
              <a:rPr lang="sr-Latn-CS" sz="2200" dirty="0" smtClean="0">
                <a:latin typeface="+mj-lt"/>
              </a:rPr>
              <a:t>. Na primer, </a:t>
            </a:r>
            <a:r>
              <a:rPr lang="sr-Latn-CS" sz="22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figure</a:t>
            </a:r>
            <a:r>
              <a:rPr lang="sr-Latn-CS" sz="2200" dirty="0" smtClean="0">
                <a:solidFill>
                  <a:srgbClr val="00B050"/>
                </a:solidFill>
              </a:rPr>
              <a:t> </a:t>
            </a:r>
            <a:r>
              <a:rPr lang="sr-Latn-CS" sz="2200" dirty="0">
                <a:latin typeface="+mj-lt"/>
              </a:rPr>
              <a:t>i</a:t>
            </a:r>
            <a:r>
              <a:rPr lang="sr-Latn-CS" sz="2200" dirty="0" smtClean="0"/>
              <a:t> </a:t>
            </a:r>
            <a:r>
              <a:rPr lang="sr-Latn-CS" sz="22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figure(5</a:t>
            </a:r>
            <a:r>
              <a:rPr lang="sr-Latn-CS" sz="22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sr-Latn-CS" sz="2200" dirty="0" smtClean="0">
                <a:latin typeface="+mj-lt"/>
              </a:rPr>
              <a:t> otvaraju sledeće prozore:</a:t>
            </a:r>
            <a:endParaRPr lang="sr-Latn-CS" sz="2200" dirty="0"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20000"/>
              <a:buFont typeface="Wingdings" pitchFamily="2" charset="2"/>
              <a:buChar char="§"/>
              <a:defRPr/>
            </a:pPr>
            <a:endParaRPr lang="sr-Latn-CS" sz="2200" dirty="0" smtClean="0"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20000"/>
              <a:buFont typeface="Wingdings" pitchFamily="2" charset="2"/>
              <a:buChar char="§"/>
              <a:defRPr/>
            </a:pPr>
            <a:endParaRPr lang="sr-Latn-CS" sz="2200" dirty="0"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20000"/>
              <a:buFont typeface="Wingdings" pitchFamily="2" charset="2"/>
              <a:buChar char="§"/>
              <a:defRPr/>
            </a:pPr>
            <a:endParaRPr lang="sr-Latn-CS" sz="2200" dirty="0" smtClean="0"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20000"/>
              <a:buFont typeface="Wingdings" pitchFamily="2" charset="2"/>
              <a:buChar char="§"/>
              <a:defRPr/>
            </a:pPr>
            <a:endParaRPr lang="sr-Latn-CS" sz="2200" dirty="0"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20000"/>
              <a:buFont typeface="Wingdings" pitchFamily="2" charset="2"/>
              <a:buChar char="§"/>
              <a:defRPr/>
            </a:pPr>
            <a:endParaRPr lang="sr-Latn-CS" sz="2200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SzPct val="120000"/>
              <a:defRPr/>
            </a:pPr>
            <a:endParaRPr lang="sr-Latn-CS" sz="2200" dirty="0" smtClean="0"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endParaRPr lang="sr-Latn-CS" sz="2200" dirty="0" smtClean="0"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CS" sz="2200" dirty="0" smtClean="0">
                <a:latin typeface="+mj-lt"/>
              </a:rPr>
              <a:t>Naredba </a:t>
            </a:r>
            <a:r>
              <a:rPr lang="sr-Latn-CS" sz="2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close</a:t>
            </a:r>
            <a:r>
              <a:rPr lang="sr-Latn-CS" sz="2200" dirty="0" smtClean="0">
                <a:latin typeface="+mj-lt"/>
              </a:rPr>
              <a:t> zatvara poslednji aktivni grafički prozor.</a:t>
            </a:r>
            <a:endParaRPr lang="sr-Latn-CS" sz="2200" dirty="0"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CS" sz="2200" dirty="0">
                <a:latin typeface="+mj-lt"/>
              </a:rPr>
              <a:t>Naredba </a:t>
            </a:r>
            <a:r>
              <a:rPr lang="sr-Latn-CS" sz="2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close(K)</a:t>
            </a:r>
            <a:r>
              <a:rPr lang="sr-Latn-CS" sz="2200" dirty="0" smtClean="0">
                <a:latin typeface="+mj-lt"/>
              </a:rPr>
              <a:t> </a:t>
            </a:r>
            <a:r>
              <a:rPr lang="sr-Latn-CS" sz="2200" dirty="0">
                <a:latin typeface="+mj-lt"/>
              </a:rPr>
              <a:t>zatvara grafički </a:t>
            </a:r>
            <a:r>
              <a:rPr lang="sr-Latn-CS" sz="2200" dirty="0" smtClean="0">
                <a:latin typeface="+mj-lt"/>
              </a:rPr>
              <a:t>prozor sa identifikatorom </a:t>
            </a:r>
            <a:r>
              <a:rPr lang="sr-Latn-C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K</a:t>
            </a:r>
            <a:r>
              <a:rPr lang="sr-Latn-CS" sz="2200" dirty="0" smtClean="0">
                <a:latin typeface="+mj-lt"/>
              </a:rPr>
              <a:t>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CS" sz="2200" dirty="0">
                <a:latin typeface="+mj-lt"/>
              </a:rPr>
              <a:t>Naredba </a:t>
            </a:r>
            <a:r>
              <a:rPr lang="sr-Latn-CS" sz="2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close all</a:t>
            </a:r>
            <a:r>
              <a:rPr lang="sr-Latn-CS" sz="2200" dirty="0" smtClean="0">
                <a:latin typeface="+mj-lt"/>
              </a:rPr>
              <a:t> zatvara sve otvorene grafičke prozore.</a:t>
            </a:r>
            <a:endParaRPr lang="sr-Latn-CS" sz="2200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4" y="2932628"/>
            <a:ext cx="4099916" cy="2491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56" y="2924944"/>
            <a:ext cx="4115157" cy="2484335"/>
          </a:xfrm>
          <a:prstGeom prst="rect">
            <a:avLst/>
          </a:prstGeom>
        </p:spPr>
      </p:pic>
      <p:sp>
        <p:nvSpPr>
          <p:cNvPr id="13" name="Line 4"/>
          <p:cNvSpPr>
            <a:spLocks noChangeShapeType="1"/>
          </p:cNvSpPr>
          <p:nvPr/>
        </p:nvSpPr>
        <p:spPr bwMode="auto">
          <a:xfrm flipH="1">
            <a:off x="5436096" y="2739656"/>
            <a:ext cx="144016" cy="28803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4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4450"/>
            <a:ext cx="8135938" cy="1143000"/>
          </a:xfrm>
        </p:spPr>
        <p:txBody>
          <a:bodyPr/>
          <a:lstStyle/>
          <a:p>
            <a:pPr algn="l"/>
            <a:r>
              <a:rPr lang="en-US" sz="4000"/>
              <a:t>Crtanje </a:t>
            </a:r>
            <a:r>
              <a:rPr lang="en-US" sz="4000" smtClean="0"/>
              <a:t>grafika funkcije y = f(x)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388" y="1197347"/>
            <a:ext cx="8764587" cy="518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CS" sz="20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lang="sr-Latn-C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lot(y</a:t>
            </a:r>
            <a:r>
              <a:rPr lang="sr-Latn-CS" sz="20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sr-Latn-CS" sz="2000" b="1" dirty="0"/>
              <a:t> </a:t>
            </a:r>
            <a:r>
              <a:rPr lang="sr-Latn-CS" sz="2200" dirty="0">
                <a:latin typeface="+mj-lt"/>
              </a:rPr>
              <a:t>– crtanje vektora </a:t>
            </a:r>
            <a:r>
              <a:rPr lang="sr-Latn-CS" sz="2200" b="1" dirty="0">
                <a:latin typeface="+mj-lt"/>
              </a:rPr>
              <a:t>y</a:t>
            </a:r>
            <a:r>
              <a:rPr lang="sr-Latn-CS" sz="2200" dirty="0">
                <a:latin typeface="+mj-lt"/>
              </a:rPr>
              <a:t> u zavisnosti od rednog broja elementa.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CS" sz="20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plot(x,y)</a:t>
            </a:r>
            <a:r>
              <a:rPr lang="sr-Latn-CS" sz="2000" b="1" dirty="0"/>
              <a:t> </a:t>
            </a:r>
            <a:r>
              <a:rPr lang="sr-Latn-CS" sz="2200" dirty="0">
                <a:latin typeface="+mj-lt"/>
              </a:rPr>
              <a:t>– crtanje funkcije </a:t>
            </a:r>
            <a:r>
              <a:rPr lang="sr-Latn-CS" sz="2200" b="1" dirty="0">
                <a:latin typeface="+mj-lt"/>
              </a:rPr>
              <a:t>y</a:t>
            </a:r>
            <a:r>
              <a:rPr lang="sr-Latn-CS" sz="2200" dirty="0">
                <a:latin typeface="+mj-lt"/>
              </a:rPr>
              <a:t> u zavisnosti od nezavisno </a:t>
            </a:r>
            <a:r>
              <a:rPr lang="sr-Latn-CS" sz="2200" dirty="0" smtClean="0">
                <a:latin typeface="+mj-lt"/>
              </a:rPr>
              <a:t>promenljive </a:t>
            </a:r>
            <a:r>
              <a:rPr lang="sr-Latn-CS" sz="2200" b="1" dirty="0">
                <a:latin typeface="+mj-lt"/>
              </a:rPr>
              <a:t>x</a:t>
            </a:r>
            <a:r>
              <a:rPr lang="sr-Latn-CS" sz="2200" dirty="0" smtClean="0">
                <a:latin typeface="+mj-lt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CS" sz="2200" dirty="0" smtClean="0">
                <a:latin typeface="+mj-lt"/>
              </a:rPr>
              <a:t>Ukoliko grafički prozor nije otvoren, </a:t>
            </a:r>
            <a:r>
              <a:rPr lang="sr-Latn-C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plot</a:t>
            </a:r>
            <a:r>
              <a:rPr lang="sr-Latn-CS" sz="2200" dirty="0" smtClean="0">
                <a:latin typeface="+mj-lt"/>
              </a:rPr>
              <a:t> otvara novi grafički prozor.</a:t>
            </a:r>
            <a:endParaRPr lang="sr-Latn-CS" sz="2200" dirty="0">
              <a:latin typeface="+mj-lt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CS" sz="2200" dirty="0" smtClean="0">
                <a:latin typeface="+mj-lt"/>
              </a:rPr>
              <a:t>Primer</a:t>
            </a:r>
            <a:r>
              <a:rPr lang="sr-Latn-CS" sz="2200" dirty="0">
                <a:latin typeface="+mj-lt"/>
              </a:rPr>
              <a:t>:</a:t>
            </a:r>
          </a:p>
          <a:p>
            <a:pPr marL="393700" indent="-9525">
              <a:spcBef>
                <a:spcPts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sr-Latn-CS" sz="2000" dirty="0" smtClean="0">
                <a:latin typeface="Consolas" pitchFamily="49" charset="0"/>
                <a:cs typeface="Consolas" pitchFamily="49" charset="0"/>
              </a:rPr>
              <a:t>x </a:t>
            </a:r>
            <a:r>
              <a:rPr lang="sr-Latn-CS" sz="20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-2 : 0.1 : 2</a:t>
            </a:r>
            <a:r>
              <a:rPr lang="sr-Latn-CS" sz="2000" dirty="0" smtClean="0">
                <a:latin typeface="Consolas" pitchFamily="49" charset="0"/>
                <a:cs typeface="Consolas" pitchFamily="49" charset="0"/>
              </a:rPr>
              <a:t>;</a:t>
            </a:r>
            <a:endParaRPr lang="sr-Latn-CS" sz="2000" dirty="0">
              <a:latin typeface="Consolas" pitchFamily="49" charset="0"/>
              <a:cs typeface="Consolas" pitchFamily="49" charset="0"/>
            </a:endParaRPr>
          </a:p>
          <a:p>
            <a:pPr marL="393700" indent="-9525">
              <a:spcBef>
                <a:spcPts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sr-Latn-CS" sz="2000" dirty="0" smtClean="0">
                <a:latin typeface="Consolas" pitchFamily="49" charset="0"/>
                <a:cs typeface="Consolas" pitchFamily="49" charset="0"/>
              </a:rPr>
              <a:t>y </a:t>
            </a:r>
            <a:r>
              <a:rPr lang="sr-Latn-CS" sz="2000" dirty="0">
                <a:latin typeface="Consolas" pitchFamily="49" charset="0"/>
                <a:cs typeface="Consolas" pitchFamily="49" charset="0"/>
              </a:rPr>
              <a:t>= </a:t>
            </a:r>
            <a:r>
              <a:rPr lang="sr-Latn-CS" sz="2000" dirty="0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.^ 2</a:t>
            </a:r>
            <a:r>
              <a:rPr lang="sr-Latn-CS" sz="2000" dirty="0" smtClean="0">
                <a:latin typeface="Consolas" pitchFamily="49" charset="0"/>
                <a:cs typeface="Consolas" pitchFamily="49" charset="0"/>
              </a:rPr>
              <a:t>;</a:t>
            </a:r>
            <a:endParaRPr lang="sr-Latn-CS" sz="2000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" t="2525" r="6537" b="4680"/>
          <a:stretch/>
        </p:blipFill>
        <p:spPr>
          <a:xfrm>
            <a:off x="818840" y="3683933"/>
            <a:ext cx="3422765" cy="27694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22988" y="3460938"/>
            <a:ext cx="1172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20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plot(y</a:t>
            </a:r>
            <a:r>
              <a:rPr lang="sr-Latn-CS" sz="2000" b="1" dirty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)</a:t>
            </a:r>
            <a:endParaRPr lang="en-GB" sz="2000" b="1" dirty="0">
              <a:solidFill>
                <a:srgbClr val="00808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6" t="5246" r="7039" b="4622"/>
          <a:stretch/>
        </p:blipFill>
        <p:spPr>
          <a:xfrm>
            <a:off x="5139320" y="3756237"/>
            <a:ext cx="3361266" cy="26970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47432" y="3445570"/>
            <a:ext cx="1454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20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plot(</a:t>
            </a:r>
            <a:r>
              <a:rPr lang="en-US" sz="20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x,</a:t>
            </a:r>
            <a:r>
              <a:rPr lang="sr-Latn-CS" sz="20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y</a:t>
            </a:r>
            <a:r>
              <a:rPr lang="sr-Latn-CS" sz="2000" b="1" dirty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)</a:t>
            </a:r>
            <a:endParaRPr lang="en-GB" sz="2000" b="1" dirty="0">
              <a:solidFill>
                <a:srgbClr val="00808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9081" y="6413269"/>
            <a:ext cx="29657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solidFill>
                  <a:srgbClr val="008080"/>
                </a:solidFill>
                <a:latin typeface="+mj-lt"/>
                <a:cs typeface="Consolas" pitchFamily="49" charset="0"/>
              </a:rPr>
              <a:t>Redni broj odbirka po x-osi</a:t>
            </a:r>
            <a:endParaRPr lang="en-GB" sz="200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38370" y="6413266"/>
            <a:ext cx="3466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solidFill>
                  <a:srgbClr val="008080"/>
                </a:solidFill>
                <a:latin typeface="+mj-lt"/>
                <a:cs typeface="Consolas" pitchFamily="49" charset="0"/>
              </a:rPr>
              <a:t>Vrednost promenljive x po x-osi</a:t>
            </a:r>
            <a:endParaRPr lang="en-GB" sz="200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H="1">
            <a:off x="2195734" y="2950784"/>
            <a:ext cx="1859093" cy="334199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54829" y="2596842"/>
            <a:ext cx="4693635" cy="707886"/>
          </a:xfrm>
          <a:prstGeom prst="rect">
            <a:avLst/>
          </a:prstGeom>
          <a:solidFill>
            <a:srgbClr val="EEECE1"/>
          </a:solidFill>
        </p:spPr>
        <p:txBody>
          <a:bodyPr wrap="square">
            <a:spAutoFit/>
          </a:bodyPr>
          <a:lstStyle/>
          <a:p>
            <a:r>
              <a:rPr lang="sr-Latn-ME" sz="2000" dirty="0" smtClean="0">
                <a:solidFill>
                  <a:srgbClr val="0070C0"/>
                </a:solidFill>
                <a:latin typeface="+mj-lt"/>
              </a:rPr>
              <a:t>Obratiti pažnju na operator tačka, koji je neophodan za definisanje vektora funkcije.</a:t>
            </a:r>
            <a:endParaRPr lang="en-US" sz="20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691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4450"/>
            <a:ext cx="8135938" cy="1143000"/>
          </a:xfrm>
        </p:spPr>
        <p:txBody>
          <a:bodyPr/>
          <a:lstStyle/>
          <a:p>
            <a:pPr algn="l"/>
            <a:r>
              <a:rPr lang="sr-Latn-ME" sz="4000" dirty="0" smtClean="0"/>
              <a:t>Funkcija linspace</a:t>
            </a:r>
            <a:endParaRPr lang="en-US" sz="4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388" y="1197347"/>
            <a:ext cx="8764587" cy="518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CS" sz="2200" dirty="0">
                <a:latin typeface="+mj-lt"/>
              </a:rPr>
              <a:t>Funkcija </a:t>
            </a:r>
            <a:r>
              <a:rPr lang="sr-Latn-C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linspace</a:t>
            </a:r>
            <a:r>
              <a:rPr lang="sr-Latn-CS" sz="2000" b="1" dirty="0" smtClean="0"/>
              <a:t> </a:t>
            </a:r>
            <a:r>
              <a:rPr lang="sr-Latn-CS" sz="2200" dirty="0" smtClean="0">
                <a:latin typeface="+mj-lt"/>
              </a:rPr>
              <a:t>je pogodna za definisanje oblasti x-ose. Sintaksa funkcije je </a:t>
            </a:r>
            <a:r>
              <a:rPr lang="sr-Latn-C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linspace(x1,x2,N)</a:t>
            </a:r>
            <a:r>
              <a:rPr lang="sr-Latn-CS" sz="2200" dirty="0" smtClean="0">
                <a:latin typeface="+mj-lt"/>
              </a:rPr>
              <a:t>, gde </a:t>
            </a:r>
            <a:r>
              <a:rPr lang="sr-Latn-C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x1</a:t>
            </a:r>
            <a:r>
              <a:rPr lang="sr-Latn-CS" sz="2200" dirty="0" smtClean="0">
                <a:latin typeface="+mj-lt"/>
              </a:rPr>
              <a:t> i </a:t>
            </a:r>
            <a:r>
              <a:rPr lang="sr-Latn-CS" sz="2200" dirty="0">
                <a:latin typeface="Consolas" panose="020B0609020204030204" pitchFamily="49" charset="0"/>
                <a:cs typeface="Consolas" panose="020B0609020204030204" pitchFamily="49" charset="0"/>
              </a:rPr>
              <a:t>x2</a:t>
            </a:r>
            <a:r>
              <a:rPr lang="sr-Latn-CS" sz="2200" dirty="0" smtClean="0">
                <a:latin typeface="+mj-lt"/>
              </a:rPr>
              <a:t> predstavljaju početnu i krajnju tačku na x-osi, a </a:t>
            </a:r>
            <a:r>
              <a:rPr lang="sr-Latn-CS" sz="22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sr-Latn-CS" sz="2200" dirty="0" smtClean="0">
                <a:latin typeface="+mj-lt"/>
              </a:rPr>
              <a:t> broj tačaka.</a:t>
            </a:r>
            <a:endParaRPr lang="sr-Latn-CS" sz="2200" dirty="0">
              <a:latin typeface="+mj-lt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CS" sz="2200" dirty="0" smtClean="0">
                <a:latin typeface="+mj-lt"/>
              </a:rPr>
              <a:t>Ukoliko se </a:t>
            </a:r>
            <a:r>
              <a:rPr lang="sr-Latn-CS" sz="22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sr-Latn-CS" sz="2200" dirty="0" smtClean="0">
                <a:latin typeface="+mj-lt"/>
              </a:rPr>
              <a:t> ne navede, podrazumevano se uzima 100 tačaka.</a:t>
            </a:r>
            <a:endParaRPr lang="sr-Latn-CS" sz="2200" dirty="0">
              <a:latin typeface="+mj-lt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CS" sz="2200" dirty="0" smtClean="0">
                <a:latin typeface="+mj-lt"/>
              </a:rPr>
              <a:t>Primer</a:t>
            </a:r>
            <a:r>
              <a:rPr lang="sr-Latn-CS" sz="2200" dirty="0">
                <a:latin typeface="+mj-lt"/>
              </a:rPr>
              <a:t>:</a:t>
            </a:r>
          </a:p>
          <a:p>
            <a:pPr marL="393700" indent="-9525">
              <a:spcBef>
                <a:spcPts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es-ES" sz="2000" dirty="0">
                <a:latin typeface="Consolas" pitchFamily="49" charset="0"/>
                <a:cs typeface="Consolas" pitchFamily="49" charset="0"/>
              </a:rPr>
              <a:t>x = </a:t>
            </a:r>
            <a:r>
              <a:rPr lang="es-ES" sz="2000" dirty="0" err="1">
                <a:latin typeface="Consolas" pitchFamily="49" charset="0"/>
                <a:cs typeface="Consolas" pitchFamily="49" charset="0"/>
              </a:rPr>
              <a:t>linspace</a:t>
            </a:r>
            <a:r>
              <a:rPr lang="es-ES" sz="2000" dirty="0">
                <a:latin typeface="Consolas" pitchFamily="49" charset="0"/>
                <a:cs typeface="Consolas" pitchFamily="49" charset="0"/>
              </a:rPr>
              <a:t>(0,10,150);</a:t>
            </a:r>
          </a:p>
          <a:p>
            <a:pPr marL="393700" indent="-9525">
              <a:spcBef>
                <a:spcPts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es-ES" sz="2000" dirty="0">
                <a:latin typeface="Consolas" pitchFamily="49" charset="0"/>
                <a:cs typeface="Consolas" pitchFamily="49" charset="0"/>
              </a:rPr>
              <a:t>y = sin(x)./(x.^2+2);</a:t>
            </a:r>
          </a:p>
          <a:p>
            <a:pPr marL="393700" indent="-9525">
              <a:spcBef>
                <a:spcPts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es-ES" sz="2000" dirty="0" err="1">
                <a:latin typeface="Consolas" pitchFamily="49" charset="0"/>
                <a:cs typeface="Consolas" pitchFamily="49" charset="0"/>
              </a:rPr>
              <a:t>plot</a:t>
            </a:r>
            <a:r>
              <a:rPr lang="es-ES" sz="2000" dirty="0">
                <a:latin typeface="Consolas" pitchFamily="49" charset="0"/>
                <a:cs typeface="Consolas" pitchFamily="49" charset="0"/>
              </a:rPr>
              <a:t>(</a:t>
            </a:r>
            <a:r>
              <a:rPr lang="es-ES" sz="2000" dirty="0" err="1">
                <a:latin typeface="Consolas" pitchFamily="49" charset="0"/>
                <a:cs typeface="Consolas" pitchFamily="49" charset="0"/>
              </a:rPr>
              <a:t>x,y</a:t>
            </a:r>
            <a:r>
              <a:rPr lang="es-ES" sz="2000" dirty="0">
                <a:latin typeface="Consolas" pitchFamily="49" charset="0"/>
                <a:cs typeface="Consolas" pitchFamily="49" charset="0"/>
              </a:rPr>
              <a:t>);</a:t>
            </a:r>
            <a:endParaRPr lang="sr-Latn-CS" sz="2000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" t="3957" r="7643" b="5139"/>
          <a:stretch/>
        </p:blipFill>
        <p:spPr>
          <a:xfrm>
            <a:off x="4152468" y="3027688"/>
            <a:ext cx="4732015" cy="373789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86740" y="4653136"/>
            <a:ext cx="2088231" cy="707886"/>
          </a:xfrm>
          <a:prstGeom prst="rect">
            <a:avLst/>
          </a:prstGeom>
          <a:solidFill>
            <a:srgbClr val="EEECE1"/>
          </a:solidFill>
        </p:spPr>
        <p:txBody>
          <a:bodyPr wrap="square">
            <a:spAutoFit/>
          </a:bodyPr>
          <a:lstStyle/>
          <a:p>
            <a:r>
              <a:rPr lang="sr-Latn-ME" sz="2000" dirty="0" smtClean="0">
                <a:solidFill>
                  <a:srgbClr val="0070C0"/>
                </a:solidFill>
                <a:latin typeface="+mj-lt"/>
              </a:rPr>
              <a:t>Obratiti pažnju na operator tačka!</a:t>
            </a:r>
            <a:endParaRPr lang="en-US" sz="2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flipH="1" flipV="1">
            <a:off x="2074772" y="3650096"/>
            <a:ext cx="648072" cy="1003039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H="1" flipV="1">
            <a:off x="2643152" y="3635685"/>
            <a:ext cx="72008" cy="1003039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6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4450"/>
            <a:ext cx="8280722" cy="1143000"/>
          </a:xfrm>
        </p:spPr>
        <p:txBody>
          <a:bodyPr/>
          <a:lstStyle/>
          <a:p>
            <a:pPr algn="l"/>
            <a:r>
              <a:rPr lang="en-US" sz="4000" dirty="0" err="1"/>
              <a:t>Crtanje</a:t>
            </a:r>
            <a:r>
              <a:rPr lang="en-US" sz="4000" dirty="0"/>
              <a:t> </a:t>
            </a:r>
            <a:r>
              <a:rPr lang="en-US" sz="4000" dirty="0" err="1" smtClean="0"/>
              <a:t>grafika</a:t>
            </a:r>
            <a:r>
              <a:rPr lang="en-US" sz="4000" dirty="0" smtClean="0"/>
              <a:t> </a:t>
            </a:r>
            <a:r>
              <a:rPr lang="en-US" sz="4000" dirty="0" err="1" smtClean="0"/>
              <a:t>funkcije</a:t>
            </a:r>
            <a:r>
              <a:rPr lang="sr-Latn-ME" sz="4000" dirty="0" smtClean="0"/>
              <a:t>. Stil i boja linije.</a:t>
            </a:r>
            <a:endParaRPr lang="en-US" sz="4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512" y="1197347"/>
            <a:ext cx="8784976" cy="511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C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plot(x,y,S)</a:t>
            </a:r>
            <a:r>
              <a:rPr lang="sr-Latn-CS" sz="2000" b="1" dirty="0" smtClean="0"/>
              <a:t> </a:t>
            </a:r>
            <a:r>
              <a:rPr lang="sr-Latn-CS" sz="2200" dirty="0">
                <a:latin typeface="+mj-lt"/>
              </a:rPr>
              <a:t>– crtanje funkcije </a:t>
            </a:r>
            <a:r>
              <a:rPr lang="sr-Latn-CS" sz="2200" b="1" dirty="0" smtClean="0">
                <a:latin typeface="+mj-lt"/>
              </a:rPr>
              <a:t>y(x)</a:t>
            </a:r>
            <a:r>
              <a:rPr lang="sr-Latn-CS" sz="2200" dirty="0" smtClean="0">
                <a:latin typeface="+mj-lt"/>
              </a:rPr>
              <a:t> pri čemu string S definiše stil i boju linije. String se u MATLAB-u predstavlja tekst unutar apostrofa.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en-US" sz="2000" b="1" dirty="0">
                <a:latin typeface="Consolas" pitchFamily="49" charset="0"/>
                <a:cs typeface="Consolas" pitchFamily="49" charset="0"/>
              </a:rPr>
              <a:t>S</a:t>
            </a:r>
            <a:r>
              <a:rPr lang="en-US" sz="2200" dirty="0" smtClean="0">
                <a:latin typeface="+mj-lt"/>
              </a:rPr>
              <a:t> </a:t>
            </a:r>
            <a:r>
              <a:rPr lang="sr-Latn-ME" sz="2200" dirty="0" smtClean="0">
                <a:latin typeface="+mj-lt"/>
              </a:rPr>
              <a:t>sadrži</a:t>
            </a:r>
            <a:r>
              <a:rPr lang="en-US" sz="2200" dirty="0" smtClean="0">
                <a:latin typeface="+mj-lt"/>
              </a:rPr>
              <a:t> </a:t>
            </a:r>
            <a:r>
              <a:rPr lang="sr-Latn-ME" sz="2200" dirty="0" smtClean="0">
                <a:latin typeface="+mj-lt"/>
              </a:rPr>
              <a:t>elemente iz jedne od sledeće tri kolone (prva kolona definiše boju, druga karakter kojim se crta linija i treća stil linije)</a:t>
            </a:r>
            <a:r>
              <a:rPr lang="en-US" sz="2200" dirty="0" smtClean="0">
                <a:latin typeface="+mj-lt"/>
              </a:rPr>
              <a:t>:</a:t>
            </a:r>
            <a:endParaRPr lang="sr-Latn-ME" sz="2200" dirty="0" smtClean="0">
              <a:latin typeface="+mj-lt"/>
            </a:endParaRP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endParaRPr lang="sr-Latn-ME" sz="2200" dirty="0">
              <a:latin typeface="+mj-lt"/>
            </a:endParaRP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endParaRPr lang="sr-Latn-ME" sz="2200" dirty="0" smtClean="0">
              <a:latin typeface="+mj-lt"/>
            </a:endParaRP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endParaRPr lang="sr-Latn-ME" sz="2200" dirty="0">
              <a:latin typeface="+mj-lt"/>
            </a:endParaRP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endParaRPr lang="sr-Latn-ME" sz="2200" dirty="0" smtClean="0">
              <a:latin typeface="+mj-lt"/>
            </a:endParaRP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endParaRPr lang="sr-Latn-ME" sz="2200" dirty="0">
              <a:latin typeface="+mj-lt"/>
            </a:endParaRP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endParaRPr lang="sr-Latn-ME" sz="2200" dirty="0" smtClean="0"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endParaRPr lang="sr-Latn-ME" sz="2200" dirty="0"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CS" sz="2200" dirty="0" smtClean="0">
                <a:latin typeface="+mj-lt"/>
              </a:rPr>
              <a:t>Parametar </a:t>
            </a: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linewidth</a:t>
            </a:r>
            <a:r>
              <a:rPr lang="en-US" sz="2200" dirty="0" smtClean="0">
                <a:latin typeface="+mj-lt"/>
              </a:rPr>
              <a:t> </a:t>
            </a:r>
            <a:r>
              <a:rPr lang="sr-Latn-ME" sz="2200" dirty="0" smtClean="0">
                <a:latin typeface="+mj-lt"/>
              </a:rPr>
              <a:t>u </a:t>
            </a:r>
            <a:r>
              <a:rPr lang="sr-Latn-ME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plot</a:t>
            </a:r>
            <a:r>
              <a:rPr lang="sr-Latn-ME" sz="2200" dirty="0" smtClean="0">
                <a:latin typeface="+mj-lt"/>
              </a:rPr>
              <a:t> funkciji definiše debljinu linije u pt-ima.</a:t>
            </a:r>
            <a:endParaRPr lang="sr-Latn-CS" sz="2200" dirty="0"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31" y="2708920"/>
            <a:ext cx="5953893" cy="302433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5238328" y="4417501"/>
            <a:ext cx="3798168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sr-Latn-CS" sz="2000" dirty="0">
                <a:latin typeface="+mj-lt"/>
              </a:rPr>
              <a:t>Na primer, </a:t>
            </a:r>
            <a:r>
              <a:rPr lang="en-US" sz="2000" b="1" dirty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plot(</a:t>
            </a:r>
            <a:r>
              <a:rPr lang="sr-Latn-ME" sz="2000" b="1" dirty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en-US" sz="2000" b="1" dirty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sr-Latn-ME" sz="2000" b="1" dirty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y</a:t>
            </a:r>
            <a:r>
              <a:rPr lang="en-US" sz="2000" b="1" dirty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,'</a:t>
            </a:r>
            <a:r>
              <a:rPr lang="sr-Latn-ME" sz="2000" b="1" dirty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g</a:t>
            </a:r>
            <a:r>
              <a:rPr lang="en-US" sz="2000" b="1" dirty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:')</a:t>
            </a:r>
            <a:r>
              <a:rPr lang="en-US" sz="2000" dirty="0">
                <a:solidFill>
                  <a:srgbClr val="008080"/>
                </a:solidFill>
              </a:rPr>
              <a:t> </a:t>
            </a:r>
            <a:r>
              <a:rPr lang="sr-Latn-ME" sz="2000" dirty="0">
                <a:latin typeface="+mj-lt"/>
              </a:rPr>
              <a:t>crta tačkastu zelenu liniju, dok </a:t>
            </a:r>
            <a:r>
              <a:rPr lang="en-US" sz="2000" b="1" dirty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plot(</a:t>
            </a:r>
            <a:r>
              <a:rPr lang="sr-Latn-ME" sz="2000" b="1" dirty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en-US" sz="2000" b="1" dirty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sr-Latn-ME" sz="2000" b="1" dirty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y</a:t>
            </a:r>
            <a:r>
              <a:rPr lang="en-US" sz="2000" b="1" dirty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,'</a:t>
            </a:r>
            <a:r>
              <a:rPr lang="sr-Latn-ME" sz="2000" b="1" dirty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y--o</a:t>
            </a:r>
            <a:r>
              <a:rPr lang="en-US" sz="2000" b="1" dirty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')</a:t>
            </a:r>
            <a:r>
              <a:rPr lang="sr-Latn-ME" sz="2000" dirty="0">
                <a:solidFill>
                  <a:srgbClr val="008080"/>
                </a:solidFill>
              </a:rPr>
              <a:t> </a:t>
            </a:r>
            <a:r>
              <a:rPr lang="sr-Latn-ME" sz="2000" dirty="0">
                <a:latin typeface="+mj-lt"/>
              </a:rPr>
              <a:t>crta žutu isprekidanu liniju sa kružićima.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71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4450"/>
            <a:ext cx="8280722" cy="1143000"/>
          </a:xfrm>
        </p:spPr>
        <p:txBody>
          <a:bodyPr/>
          <a:lstStyle/>
          <a:p>
            <a:pPr algn="l"/>
            <a:r>
              <a:rPr lang="sr-Latn-ME" sz="4000" dirty="0" smtClean="0"/>
              <a:t>Primeri</a:t>
            </a:r>
            <a:endParaRPr lang="en-US" sz="4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980386" y="1228690"/>
            <a:ext cx="21595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plot(</a:t>
            </a:r>
            <a:r>
              <a:rPr lang="en-US" sz="2000" b="1" dirty="0" err="1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x,y,'r</a:t>
            </a:r>
            <a:r>
              <a:rPr lang="en-US" sz="2000" b="1" dirty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:')</a:t>
            </a:r>
          </a:p>
        </p:txBody>
      </p:sp>
      <p:sp>
        <p:nvSpPr>
          <p:cNvPr id="7" name="Rectangle 6"/>
          <p:cNvSpPr/>
          <p:nvPr/>
        </p:nvSpPr>
        <p:spPr>
          <a:xfrm>
            <a:off x="5223698" y="1228690"/>
            <a:ext cx="2300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plot(</a:t>
            </a:r>
            <a:r>
              <a:rPr lang="en-US" sz="2000" b="1" dirty="0" err="1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x,y</a:t>
            </a:r>
            <a:r>
              <a:rPr lang="en-US" sz="20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,'</a:t>
            </a:r>
            <a:r>
              <a:rPr lang="sr-Latn-ME" sz="20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m-.</a:t>
            </a:r>
            <a:r>
              <a:rPr lang="en-US" sz="20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')</a:t>
            </a:r>
            <a:endParaRPr lang="en-US" sz="2000" b="1" dirty="0">
              <a:solidFill>
                <a:srgbClr val="008080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5275" r="7624" b="5757"/>
          <a:stretch/>
        </p:blipFill>
        <p:spPr>
          <a:xfrm>
            <a:off x="1528490" y="1667220"/>
            <a:ext cx="6283870" cy="50890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0527" y="4037002"/>
            <a:ext cx="42755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plot(</a:t>
            </a:r>
            <a:r>
              <a:rPr lang="en-US" sz="2000" b="1" dirty="0" err="1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x,y,'g</a:t>
            </a:r>
            <a:r>
              <a:rPr lang="en-US" sz="2000" b="1" dirty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--',</a:t>
            </a:r>
            <a:r>
              <a:rPr lang="en-US" sz="20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'LineWidth',2</a:t>
            </a:r>
            <a:r>
              <a:rPr lang="en-US" sz="2000" b="1" dirty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20072" y="4005064"/>
            <a:ext cx="2300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plot(</a:t>
            </a:r>
            <a:r>
              <a:rPr lang="en-US" sz="2000" b="1" dirty="0" err="1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x,y</a:t>
            </a:r>
            <a:r>
              <a:rPr lang="en-US" sz="20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,'</a:t>
            </a:r>
            <a:r>
              <a:rPr lang="sr-Latn-ME" sz="20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k:o</a:t>
            </a:r>
            <a:r>
              <a:rPr lang="en-US" sz="20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')</a:t>
            </a:r>
            <a:endParaRPr lang="en-US" sz="2000" b="1" dirty="0">
              <a:solidFill>
                <a:srgbClr val="008080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65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4450"/>
            <a:ext cx="8135938" cy="1143000"/>
          </a:xfrm>
        </p:spPr>
        <p:txBody>
          <a:bodyPr/>
          <a:lstStyle/>
          <a:p>
            <a:pPr algn="l"/>
            <a:r>
              <a:rPr lang="sr-Latn-ME" sz="4000" dirty="0" smtClean="0"/>
              <a:t>Dodavanje naslova i teksta na osama</a:t>
            </a:r>
            <a:endParaRPr lang="en-US" sz="4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6001" y="1269355"/>
            <a:ext cx="8764587" cy="518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C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xlabel</a:t>
            </a:r>
            <a:r>
              <a:rPr lang="sr-Latn-CS" sz="20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2000" b="1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tekst</a:t>
            </a:r>
            <a:r>
              <a:rPr lang="en-US" sz="20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')</a:t>
            </a:r>
            <a:r>
              <a:rPr lang="sr-Latn-CS" sz="2000" b="1" dirty="0"/>
              <a:t> </a:t>
            </a:r>
            <a:r>
              <a:rPr lang="sr-Latn-CS" sz="2200" dirty="0">
                <a:latin typeface="+mj-lt"/>
              </a:rPr>
              <a:t>– </a:t>
            </a:r>
            <a:r>
              <a:rPr lang="en-US" sz="2200" dirty="0" err="1">
                <a:latin typeface="+mj-lt"/>
              </a:rPr>
              <a:t>postavlja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tekst</a:t>
            </a:r>
            <a:r>
              <a:rPr lang="sr-Latn-ME" sz="2200" dirty="0" smtClean="0">
                <a:latin typeface="+mj-lt"/>
              </a:rPr>
              <a:t>ualnu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oznaku</a:t>
            </a:r>
            <a:r>
              <a:rPr lang="en-US" sz="2200" dirty="0" smtClean="0">
                <a:latin typeface="+mj-lt"/>
              </a:rPr>
              <a:t> x-</a:t>
            </a:r>
            <a:r>
              <a:rPr lang="en-US" sz="2200" dirty="0" err="1" smtClean="0">
                <a:latin typeface="+mj-lt"/>
              </a:rPr>
              <a:t>os</a:t>
            </a:r>
            <a:r>
              <a:rPr lang="sr-Latn-ME" sz="2200" dirty="0" smtClean="0">
                <a:latin typeface="+mj-lt"/>
              </a:rPr>
              <a:t>e.</a:t>
            </a:r>
            <a:endParaRPr lang="en-US" sz="2200" dirty="0">
              <a:latin typeface="+mj-lt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y</a:t>
            </a:r>
            <a:r>
              <a:rPr lang="sr-Latn-CS" sz="20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label(</a:t>
            </a:r>
            <a:r>
              <a:rPr lang="en-US" sz="20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2000" b="1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tekst</a:t>
            </a:r>
            <a:r>
              <a:rPr lang="en-US" sz="20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')</a:t>
            </a:r>
            <a:r>
              <a:rPr lang="sr-Latn-CS" sz="20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r-Latn-CS" sz="2200" dirty="0">
                <a:latin typeface="+mj-lt"/>
              </a:rPr>
              <a:t>– </a:t>
            </a:r>
            <a:r>
              <a:rPr lang="en-US" sz="2200" dirty="0" err="1">
                <a:latin typeface="+mj-lt"/>
              </a:rPr>
              <a:t>postavlja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tekst</a:t>
            </a:r>
            <a:r>
              <a:rPr lang="sr-Latn-ME" sz="2200" dirty="0">
                <a:latin typeface="+mj-lt"/>
              </a:rPr>
              <a:t>ualnu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oznaku</a:t>
            </a:r>
            <a:r>
              <a:rPr lang="en-US" sz="2200" dirty="0">
                <a:latin typeface="+mj-lt"/>
              </a:rPr>
              <a:t> </a:t>
            </a:r>
            <a:r>
              <a:rPr lang="sr-Latn-ME" sz="2200" dirty="0">
                <a:latin typeface="+mj-lt"/>
              </a:rPr>
              <a:t>y</a:t>
            </a:r>
            <a:r>
              <a:rPr lang="en-US" sz="2200" dirty="0" smtClean="0">
                <a:latin typeface="+mj-lt"/>
              </a:rPr>
              <a:t>-</a:t>
            </a:r>
            <a:r>
              <a:rPr lang="en-US" sz="2200" dirty="0" err="1" smtClean="0">
                <a:latin typeface="+mj-lt"/>
              </a:rPr>
              <a:t>os</a:t>
            </a:r>
            <a:r>
              <a:rPr lang="sr-Latn-ME" sz="2200" dirty="0" smtClean="0">
                <a:latin typeface="+mj-lt"/>
              </a:rPr>
              <a:t>e.</a:t>
            </a:r>
            <a:endParaRPr lang="en-US" sz="2200" dirty="0">
              <a:latin typeface="+mj-lt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title</a:t>
            </a:r>
            <a:r>
              <a:rPr lang="sr-Latn-CS" sz="20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2000" b="1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tekst</a:t>
            </a:r>
            <a:r>
              <a:rPr lang="en-US" sz="20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')</a:t>
            </a:r>
            <a:r>
              <a:rPr lang="sr-Latn-CS" sz="2000" b="1" dirty="0"/>
              <a:t> </a:t>
            </a:r>
            <a:r>
              <a:rPr lang="sr-Latn-CS" sz="2200" dirty="0">
                <a:latin typeface="+mj-lt"/>
              </a:rPr>
              <a:t>– </a:t>
            </a:r>
            <a:r>
              <a:rPr lang="en-US" sz="2200" dirty="0" err="1">
                <a:latin typeface="+mj-lt"/>
              </a:rPr>
              <a:t>postavlja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naslov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grafika</a:t>
            </a:r>
            <a:r>
              <a:rPr lang="sr-Latn-ME" sz="2200" dirty="0" smtClean="0">
                <a:latin typeface="+mj-lt"/>
              </a:rPr>
              <a:t>.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CS" sz="2200" dirty="0">
                <a:latin typeface="+mj-lt"/>
              </a:rPr>
              <a:t>Primer:</a:t>
            </a:r>
          </a:p>
          <a:p>
            <a:pPr marL="355600" indent="-9525">
              <a:spcBef>
                <a:spcPts val="0"/>
              </a:spcBef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sr-Latn-CS" sz="2000" dirty="0">
                <a:latin typeface="Consolas" pitchFamily="49" charset="0"/>
                <a:cs typeface="Consolas" pitchFamily="49" charset="0"/>
              </a:rPr>
              <a:t>x = </a:t>
            </a:r>
            <a:r>
              <a:rPr lang="sr-Latn-CS" sz="2000" dirty="0" smtClean="0">
                <a:latin typeface="Consolas" pitchFamily="49" charset="0"/>
                <a:cs typeface="Consolas" pitchFamily="49" charset="0"/>
              </a:rPr>
              <a:t>linspace(-2,2,41);</a:t>
            </a:r>
            <a:endParaRPr lang="sr-Latn-CS" sz="2000" dirty="0">
              <a:latin typeface="Consolas" pitchFamily="49" charset="0"/>
              <a:cs typeface="Consolas" pitchFamily="49" charset="0"/>
            </a:endParaRPr>
          </a:p>
          <a:p>
            <a:pPr marL="355600" indent="-9525">
              <a:spcBef>
                <a:spcPts val="0"/>
              </a:spcBef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sr-Latn-CS" sz="2000" dirty="0">
                <a:latin typeface="Consolas" pitchFamily="49" charset="0"/>
                <a:cs typeface="Consolas" pitchFamily="49" charset="0"/>
              </a:rPr>
              <a:t>y = x .^ 2;</a:t>
            </a:r>
          </a:p>
          <a:p>
            <a:pPr marL="355600" indent="-9525">
              <a:spcBef>
                <a:spcPts val="0"/>
              </a:spcBef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sr-Latn-CS" sz="2000" dirty="0">
                <a:latin typeface="Consolas" pitchFamily="49" charset="0"/>
                <a:cs typeface="Consolas" pitchFamily="49" charset="0"/>
              </a:rPr>
              <a:t>plot(x,y,'r+')</a:t>
            </a:r>
          </a:p>
          <a:p>
            <a:pPr marL="355600" indent="-9525">
              <a:spcBef>
                <a:spcPts val="0"/>
              </a:spcBef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sr-Latn-CS" sz="2000" dirty="0">
                <a:latin typeface="Consolas" pitchFamily="49" charset="0"/>
                <a:cs typeface="Consolas" pitchFamily="49" charset="0"/>
              </a:rPr>
              <a:t>xlabel('apscisa')</a:t>
            </a:r>
          </a:p>
          <a:p>
            <a:pPr marL="355600" indent="-9525">
              <a:spcBef>
                <a:spcPts val="0"/>
              </a:spcBef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sr-Latn-CS" sz="2000" dirty="0">
                <a:latin typeface="Consolas" pitchFamily="49" charset="0"/>
                <a:cs typeface="Consolas" pitchFamily="49" charset="0"/>
              </a:rPr>
              <a:t>ylabel('ordinata')</a:t>
            </a:r>
          </a:p>
          <a:p>
            <a:pPr marL="355600" indent="-9525">
              <a:spcBef>
                <a:spcPts val="0"/>
              </a:spcBef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sr-Latn-CS" sz="2000" dirty="0">
                <a:latin typeface="Consolas" pitchFamily="49" charset="0"/>
                <a:cs typeface="Consolas" pitchFamily="49" charset="0"/>
              </a:rPr>
              <a:t>title('Kvadratna funkcija</a:t>
            </a:r>
            <a:r>
              <a:rPr lang="sr-Latn-CS" sz="2000" dirty="0" smtClean="0">
                <a:latin typeface="Consolas" pitchFamily="49" charset="0"/>
                <a:cs typeface="Consolas" pitchFamily="49" charset="0"/>
              </a:rPr>
              <a:t>')</a:t>
            </a:r>
            <a:endParaRPr lang="sr-Latn-CS" sz="2000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" t="1793" r="7933" b="1695"/>
          <a:stretch/>
        </p:blipFill>
        <p:spPr>
          <a:xfrm>
            <a:off x="4644008" y="3068960"/>
            <a:ext cx="4394179" cy="361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9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4450"/>
            <a:ext cx="8548439" cy="1143000"/>
          </a:xfrm>
        </p:spPr>
        <p:txBody>
          <a:bodyPr/>
          <a:lstStyle/>
          <a:p>
            <a:pPr algn="l"/>
            <a:r>
              <a:rPr lang="sr-Latn-ME" sz="4000" dirty="0" smtClean="0"/>
              <a:t>Više</a:t>
            </a:r>
            <a:r>
              <a:rPr lang="en-US" sz="4000" dirty="0" smtClean="0"/>
              <a:t> </a:t>
            </a:r>
            <a:r>
              <a:rPr lang="en-US" sz="4000" dirty="0" err="1" smtClean="0"/>
              <a:t>funkcij</a:t>
            </a:r>
            <a:r>
              <a:rPr lang="sr-Latn-ME" sz="4000" dirty="0" smtClean="0"/>
              <a:t>a</a:t>
            </a:r>
            <a:r>
              <a:rPr lang="en-US" sz="4000" dirty="0" smtClean="0"/>
              <a:t> </a:t>
            </a:r>
            <a:r>
              <a:rPr lang="sr-Latn-ME" sz="4000" dirty="0" smtClean="0"/>
              <a:t>u istom grafičkom prozoru</a:t>
            </a:r>
            <a:endParaRPr lang="en-US" sz="4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388" y="1124744"/>
            <a:ext cx="8764587" cy="518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342900" indent="-342900">
              <a:spcBef>
                <a:spcPts val="12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C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plot(x1,y1,x2,y2,...)</a:t>
            </a:r>
            <a:r>
              <a:rPr lang="sr-Latn-CS" sz="1800" i="1" dirty="0" smtClean="0"/>
              <a:t> </a:t>
            </a:r>
            <a:r>
              <a:rPr lang="sr-Latn-CS" sz="2200" dirty="0">
                <a:latin typeface="+mj-lt"/>
              </a:rPr>
              <a:t>– crtanje više funkcija </a:t>
            </a:r>
            <a:r>
              <a:rPr lang="sr-Latn-CS" sz="2200" dirty="0" smtClean="0">
                <a:latin typeface="+mj-lt"/>
              </a:rPr>
              <a:t>u </a:t>
            </a:r>
            <a:r>
              <a:rPr lang="sr-Latn-CS" sz="2200" dirty="0">
                <a:latin typeface="+mj-lt"/>
              </a:rPr>
              <a:t>istom </a:t>
            </a:r>
            <a:r>
              <a:rPr lang="sr-Latn-CS" sz="2200" dirty="0" smtClean="0">
                <a:latin typeface="+mj-lt"/>
              </a:rPr>
              <a:t>prozoru.</a:t>
            </a:r>
            <a:endParaRPr lang="sr-Latn-CS" sz="2200" dirty="0">
              <a:latin typeface="+mj-lt"/>
            </a:endParaRP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C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plot(x1,y1,</a:t>
            </a:r>
            <a:r>
              <a:rPr lang="sr-Latn-CS" sz="20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S1</a:t>
            </a:r>
            <a:r>
              <a:rPr lang="sr-Latn-C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,x2,y2,</a:t>
            </a:r>
            <a:r>
              <a:rPr lang="sr-Latn-CS" sz="20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S2</a:t>
            </a:r>
            <a:r>
              <a:rPr lang="sr-Latn-C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,...)</a:t>
            </a:r>
            <a:r>
              <a:rPr lang="sr-Latn-CS" sz="2000" i="1" dirty="0" smtClean="0"/>
              <a:t> </a:t>
            </a:r>
            <a:r>
              <a:rPr lang="sr-Latn-CS" sz="2200" dirty="0">
                <a:latin typeface="+mj-lt"/>
              </a:rPr>
              <a:t>– crtanje više funkcija u istom prozoru. </a:t>
            </a:r>
            <a:r>
              <a:rPr lang="sr-Latn-CS" sz="2200" dirty="0" smtClean="0">
                <a:latin typeface="+mj-lt"/>
              </a:rPr>
              <a:t>Stringovi </a:t>
            </a:r>
            <a:r>
              <a:rPr lang="sr-Latn-CS" sz="2200" dirty="0">
                <a:latin typeface="Consolas" panose="020B0609020204030204" pitchFamily="49" charset="0"/>
                <a:cs typeface="Consolas" panose="020B0609020204030204" pitchFamily="49" charset="0"/>
              </a:rPr>
              <a:t>S1</a:t>
            </a:r>
            <a:r>
              <a:rPr lang="sr-Latn-CS" sz="2200" dirty="0" smtClean="0">
                <a:latin typeface="+mj-lt"/>
              </a:rPr>
              <a:t>, </a:t>
            </a:r>
            <a:r>
              <a:rPr lang="sr-Latn-C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S2</a:t>
            </a:r>
            <a:r>
              <a:rPr lang="sr-Latn-CS" sz="2200" dirty="0" smtClean="0">
                <a:latin typeface="+mj-lt"/>
              </a:rPr>
              <a:t>, ... definišu izgled linija.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CS" sz="2200" dirty="0">
                <a:latin typeface="+mj-lt"/>
              </a:rPr>
              <a:t>Primer:</a:t>
            </a:r>
          </a:p>
          <a:p>
            <a:pPr marL="355600" indent="-9525">
              <a:spcBef>
                <a:spcPts val="0"/>
              </a:spcBef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es-ES" sz="2000" dirty="0">
                <a:latin typeface="Consolas" pitchFamily="49" charset="0"/>
                <a:cs typeface="Consolas" pitchFamily="49" charset="0"/>
              </a:rPr>
              <a:t>x = </a:t>
            </a:r>
            <a:r>
              <a:rPr lang="sr-Latn-ME" sz="2000" dirty="0" smtClean="0">
                <a:latin typeface="Consolas" pitchFamily="49" charset="0"/>
                <a:cs typeface="Consolas" pitchFamily="49" charset="0"/>
              </a:rPr>
              <a:t>linspace(</a:t>
            </a: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-pi</a:t>
            </a:r>
            <a:r>
              <a:rPr lang="sr-Latn-ME" sz="20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pi</a:t>
            </a:r>
            <a:r>
              <a:rPr lang="sr-Latn-ME" sz="2000" dirty="0" smtClean="0">
                <a:latin typeface="Consolas" pitchFamily="49" charset="0"/>
                <a:cs typeface="Consolas" pitchFamily="49" charset="0"/>
              </a:rPr>
              <a:t>,41)</a:t>
            </a: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;</a:t>
            </a:r>
            <a:endParaRPr lang="es-ES" sz="2000" dirty="0">
              <a:latin typeface="Consolas" pitchFamily="49" charset="0"/>
              <a:cs typeface="Consolas" pitchFamily="49" charset="0"/>
            </a:endParaRPr>
          </a:p>
          <a:p>
            <a:pPr marL="355600" indent="-9525">
              <a:spcBef>
                <a:spcPts val="0"/>
              </a:spcBef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es-ES" sz="2000" dirty="0">
                <a:latin typeface="Consolas" pitchFamily="49" charset="0"/>
                <a:cs typeface="Consolas" pitchFamily="49" charset="0"/>
              </a:rPr>
              <a:t>y1 = sin(x</a:t>
            </a: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);</a:t>
            </a:r>
            <a:r>
              <a:rPr lang="sr-Latn-ME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y2 </a:t>
            </a:r>
            <a:r>
              <a:rPr lang="es-ES" sz="20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s-ES" sz="2000" dirty="0" err="1">
                <a:latin typeface="Consolas" pitchFamily="49" charset="0"/>
                <a:cs typeface="Consolas" pitchFamily="49" charset="0"/>
              </a:rPr>
              <a:t>cos</a:t>
            </a:r>
            <a:r>
              <a:rPr lang="es-ES" sz="2000" dirty="0">
                <a:latin typeface="Consolas" pitchFamily="49" charset="0"/>
                <a:cs typeface="Consolas" pitchFamily="49" charset="0"/>
              </a:rPr>
              <a:t>(x);</a:t>
            </a:r>
            <a:endParaRPr lang="sr-Latn-CS" sz="2000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" t="5275" r="7208" b="6337"/>
          <a:stretch/>
        </p:blipFill>
        <p:spPr>
          <a:xfrm>
            <a:off x="697982" y="4077072"/>
            <a:ext cx="3513978" cy="2708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3920" r="7063" b="5370"/>
          <a:stretch/>
        </p:blipFill>
        <p:spPr>
          <a:xfrm>
            <a:off x="4932040" y="4025763"/>
            <a:ext cx="3528392" cy="27952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81370" y="3687415"/>
            <a:ext cx="2300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plot(</a:t>
            </a:r>
            <a:r>
              <a:rPr lang="en-US" sz="2000" b="1" dirty="0" err="1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x,y</a:t>
            </a:r>
            <a:r>
              <a:rPr lang="sr-Latn-ME" sz="20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sz="20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2000" b="1" dirty="0" err="1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x,y</a:t>
            </a:r>
            <a:r>
              <a:rPr lang="sr-Latn-ME" sz="20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n-US" sz="2000" b="1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)</a:t>
            </a:r>
            <a:endParaRPr lang="en-US" sz="2000" b="1" dirty="0">
              <a:solidFill>
                <a:srgbClr val="00808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32040" y="3691128"/>
            <a:ext cx="3711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plot(x,y1,</a:t>
            </a:r>
            <a:r>
              <a:rPr lang="en-US" sz="20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'r:'</a:t>
            </a:r>
            <a:r>
              <a:rPr lang="en-US" sz="2000" b="1" dirty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,x,y2,</a:t>
            </a:r>
            <a:r>
              <a:rPr lang="en-US" sz="20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'kd'</a:t>
            </a:r>
            <a:r>
              <a:rPr lang="en-US" sz="2000" b="1" dirty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2450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4450"/>
            <a:ext cx="8135938" cy="1143000"/>
          </a:xfrm>
        </p:spPr>
        <p:txBody>
          <a:bodyPr/>
          <a:lstStyle/>
          <a:p>
            <a:pPr algn="l"/>
            <a:r>
              <a:rPr lang="sr-Latn-ME" sz="4000" dirty="0" smtClean="0"/>
              <a:t>Postavljanje legende na grafik</a:t>
            </a:r>
            <a:endParaRPr lang="en-US" sz="4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388" y="980728"/>
            <a:ext cx="876458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342900" indent="-342900">
              <a:spcBef>
                <a:spcPts val="12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legend('tekst1','tekst2',</a:t>
            </a: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'tekst3’</a:t>
            </a:r>
            <a:r>
              <a:rPr lang="sr-Latn-ME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,...</a:t>
            </a: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– </a:t>
            </a:r>
            <a:r>
              <a:rPr lang="en-US" sz="2200" dirty="0" err="1" smtClean="0">
                <a:latin typeface="+mj-lt"/>
              </a:rPr>
              <a:t>postavlja</a:t>
            </a:r>
            <a:r>
              <a:rPr lang="sr-Latn-ME" sz="2200" dirty="0" smtClean="0">
                <a:latin typeface="+mj-lt"/>
              </a:rPr>
              <a:t>nje</a:t>
            </a:r>
            <a:r>
              <a:rPr lang="en-US" sz="2200" dirty="0" smtClean="0">
                <a:latin typeface="+mj-lt"/>
              </a:rPr>
              <a:t> legend</a:t>
            </a:r>
            <a:r>
              <a:rPr lang="sr-Latn-ME" sz="2200" dirty="0" smtClean="0">
                <a:latin typeface="+mj-lt"/>
              </a:rPr>
              <a:t>e na grafik (po redosledu navođenja u </a:t>
            </a:r>
            <a:r>
              <a:rPr lang="sr-Latn-ME" sz="2200" dirty="0">
                <a:latin typeface="Consolas" panose="020B0609020204030204" pitchFamily="49" charset="0"/>
                <a:cs typeface="Consolas" panose="020B0609020204030204" pitchFamily="49" charset="0"/>
              </a:rPr>
              <a:t>plot</a:t>
            </a:r>
            <a:r>
              <a:rPr lang="sr-Latn-ME" sz="2200" dirty="0">
                <a:latin typeface="+mj-lt"/>
              </a:rPr>
              <a:t> </a:t>
            </a:r>
            <a:r>
              <a:rPr lang="sr-Latn-ME" sz="2200" dirty="0" smtClean="0">
                <a:latin typeface="+mj-lt"/>
              </a:rPr>
              <a:t>funkciji).</a:t>
            </a:r>
            <a:endParaRPr lang="sr-Latn-CS" sz="2200" dirty="0">
              <a:latin typeface="+mj-lt"/>
            </a:endParaRP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CS" sz="2200" dirty="0">
                <a:latin typeface="+mj-lt"/>
              </a:rPr>
              <a:t>Primer:</a:t>
            </a:r>
          </a:p>
          <a:p>
            <a:pPr marL="355600" indent="-9525">
              <a:spcBef>
                <a:spcPts val="0"/>
              </a:spcBef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es-ES" sz="2000" dirty="0">
                <a:latin typeface="Consolas" pitchFamily="49" charset="0"/>
                <a:cs typeface="Consolas" pitchFamily="49" charset="0"/>
              </a:rPr>
              <a:t>x = </a:t>
            </a:r>
            <a:r>
              <a:rPr lang="sr-Latn-ME" sz="2000" dirty="0">
                <a:latin typeface="Consolas" pitchFamily="49" charset="0"/>
                <a:cs typeface="Consolas" pitchFamily="49" charset="0"/>
              </a:rPr>
              <a:t>linspace(</a:t>
            </a:r>
            <a:r>
              <a:rPr lang="es-ES" sz="2000" dirty="0">
                <a:latin typeface="Consolas" pitchFamily="49" charset="0"/>
                <a:cs typeface="Consolas" pitchFamily="49" charset="0"/>
              </a:rPr>
              <a:t>-pi</a:t>
            </a:r>
            <a:r>
              <a:rPr lang="sr-Latn-ME" sz="2000" dirty="0">
                <a:latin typeface="Consolas" pitchFamily="49" charset="0"/>
                <a:cs typeface="Consolas" pitchFamily="49" charset="0"/>
              </a:rPr>
              <a:t>,</a:t>
            </a:r>
            <a:r>
              <a:rPr lang="es-ES" sz="2000" dirty="0">
                <a:latin typeface="Consolas" pitchFamily="49" charset="0"/>
                <a:cs typeface="Consolas" pitchFamily="49" charset="0"/>
              </a:rPr>
              <a:t>pi</a:t>
            </a:r>
            <a:r>
              <a:rPr lang="sr-Latn-ME" sz="2000" dirty="0">
                <a:latin typeface="Consolas" pitchFamily="49" charset="0"/>
                <a:cs typeface="Consolas" pitchFamily="49" charset="0"/>
              </a:rPr>
              <a:t>,41)</a:t>
            </a:r>
            <a:r>
              <a:rPr lang="es-ES" sz="20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55600" indent="-9525">
              <a:spcBef>
                <a:spcPts val="0"/>
              </a:spcBef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es-ES" sz="2000" dirty="0">
                <a:latin typeface="Consolas" pitchFamily="49" charset="0"/>
                <a:cs typeface="Consolas" pitchFamily="49" charset="0"/>
              </a:rPr>
              <a:t>y1 = sin(x</a:t>
            </a: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);</a:t>
            </a:r>
            <a:r>
              <a:rPr lang="sr-Latn-ME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2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y2 </a:t>
            </a:r>
            <a:r>
              <a:rPr lang="es-ES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= </a:t>
            </a:r>
            <a:r>
              <a:rPr lang="es-ES" sz="2000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cos</a:t>
            </a:r>
            <a:r>
              <a:rPr lang="es-ES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(x</a:t>
            </a:r>
            <a:r>
              <a:rPr lang="es-ES" sz="2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);</a:t>
            </a:r>
            <a:r>
              <a:rPr lang="sr-Latn-ME" sz="2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" sz="2000" dirty="0" smtClean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y3 </a:t>
            </a:r>
            <a:r>
              <a:rPr lang="es-ES" sz="2000" dirty="0">
                <a:solidFill>
                  <a:srgbClr val="008080"/>
                </a:solidFill>
                <a:latin typeface="Consolas" pitchFamily="49" charset="0"/>
                <a:cs typeface="Consolas" pitchFamily="49" charset="0"/>
              </a:rPr>
              <a:t>= y1.*y2;</a:t>
            </a:r>
          </a:p>
          <a:p>
            <a:pPr marL="355600" indent="-9525">
              <a:spcBef>
                <a:spcPts val="0"/>
              </a:spcBef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es-ES" sz="2000" dirty="0" err="1" smtClean="0">
                <a:latin typeface="Consolas" pitchFamily="49" charset="0"/>
                <a:cs typeface="Consolas" pitchFamily="49" charset="0"/>
              </a:rPr>
              <a:t>plot</a:t>
            </a: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(x,y1</a:t>
            </a:r>
            <a:r>
              <a:rPr lang="es-ES" sz="2000" dirty="0">
                <a:latin typeface="Consolas" pitchFamily="49" charset="0"/>
                <a:cs typeface="Consolas" pitchFamily="49" charset="0"/>
              </a:rPr>
              <a:t>,'r:',x,y2,'kd',x,y3,</a:t>
            </a: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'b-</a:t>
            </a:r>
            <a:r>
              <a:rPr lang="es-ES" sz="2000" dirty="0">
                <a:latin typeface="Consolas" pitchFamily="49" charset="0"/>
                <a:cs typeface="Consolas" pitchFamily="49" charset="0"/>
              </a:rPr>
              <a:t>*')</a:t>
            </a:r>
          </a:p>
          <a:p>
            <a:pPr marL="355600" indent="-9525">
              <a:spcBef>
                <a:spcPts val="0"/>
              </a:spcBef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es-ES" sz="2000" dirty="0" err="1">
                <a:latin typeface="Consolas" pitchFamily="49" charset="0"/>
                <a:cs typeface="Consolas" pitchFamily="49" charset="0"/>
              </a:rPr>
              <a:t>legend</a:t>
            </a:r>
            <a:r>
              <a:rPr lang="es-ES" sz="2000" dirty="0">
                <a:latin typeface="Consolas" pitchFamily="49" charset="0"/>
                <a:cs typeface="Consolas" pitchFamily="49" charset="0"/>
              </a:rPr>
              <a:t>('</a:t>
            </a:r>
            <a:r>
              <a:rPr lang="es-ES" sz="2000" dirty="0" err="1">
                <a:latin typeface="Consolas" pitchFamily="49" charset="0"/>
                <a:cs typeface="Consolas" pitchFamily="49" charset="0"/>
              </a:rPr>
              <a:t>Sinus</a:t>
            </a:r>
            <a:r>
              <a:rPr lang="es-ES" sz="2000" dirty="0">
                <a:latin typeface="Consolas" pitchFamily="49" charset="0"/>
                <a:cs typeface="Consolas" pitchFamily="49" charset="0"/>
              </a:rPr>
              <a:t>','</a:t>
            </a:r>
            <a:r>
              <a:rPr lang="es-ES" sz="2000" dirty="0" err="1">
                <a:latin typeface="Consolas" pitchFamily="49" charset="0"/>
                <a:cs typeface="Consolas" pitchFamily="49" charset="0"/>
              </a:rPr>
              <a:t>Kosinus</a:t>
            </a:r>
            <a:r>
              <a:rPr lang="es-ES" sz="2000" dirty="0">
                <a:latin typeface="Consolas" pitchFamily="49" charset="0"/>
                <a:cs typeface="Consolas" pitchFamily="49" charset="0"/>
              </a:rPr>
              <a:t>','</a:t>
            </a:r>
            <a:r>
              <a:rPr lang="es-ES" sz="2000" dirty="0" err="1">
                <a:latin typeface="Consolas" pitchFamily="49" charset="0"/>
                <a:cs typeface="Consolas" pitchFamily="49" charset="0"/>
              </a:rPr>
              <a:t>Sinus</a:t>
            </a:r>
            <a:r>
              <a:rPr lang="es-ES" sz="2000" dirty="0">
                <a:latin typeface="Consolas" pitchFamily="49" charset="0"/>
                <a:cs typeface="Consolas" pitchFamily="49" charset="0"/>
              </a:rPr>
              <a:t>*</a:t>
            </a:r>
            <a:r>
              <a:rPr lang="es-ES" sz="2000" dirty="0" err="1">
                <a:latin typeface="Consolas" pitchFamily="49" charset="0"/>
                <a:cs typeface="Consolas" pitchFamily="49" charset="0"/>
              </a:rPr>
              <a:t>Kosinus</a:t>
            </a:r>
            <a:r>
              <a:rPr lang="es-ES" sz="2000" dirty="0">
                <a:latin typeface="Consolas" pitchFamily="49" charset="0"/>
                <a:cs typeface="Consolas" pitchFamily="49" charset="0"/>
              </a:rPr>
              <a:t>')</a:t>
            </a:r>
            <a:endParaRPr lang="sr-Latn-ME" sz="20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929" y="4182179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endParaRPr lang="sr-Latn-CS" sz="2200" dirty="0" smtClean="0">
              <a:latin typeface="+mj-lt"/>
            </a:endParaRP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r>
              <a:rPr lang="sr-Latn-CS" sz="2200" dirty="0" smtClean="0">
                <a:latin typeface="+mj-lt"/>
              </a:rPr>
              <a:t>Naredbom </a:t>
            </a:r>
            <a:r>
              <a:rPr lang="sr-Latn-CS" sz="20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legend boxoff</a:t>
            </a:r>
            <a:r>
              <a:rPr lang="sr-Latn-CS" sz="2000" dirty="0">
                <a:latin typeface="+mj-lt"/>
              </a:rPr>
              <a:t> </a:t>
            </a:r>
            <a:r>
              <a:rPr lang="sr-Latn-CS" sz="2200" dirty="0">
                <a:latin typeface="+mj-lt"/>
              </a:rPr>
              <a:t>se </a:t>
            </a:r>
            <a:r>
              <a:rPr lang="sr-Latn-CS" sz="2200" dirty="0" smtClean="0">
                <a:latin typeface="+mj-lt"/>
              </a:rPr>
              <a:t>uklanja okvir oko legende.</a:t>
            </a:r>
            <a:endParaRPr lang="sr-Latn-CS" sz="22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8" t="5660" r="6918" b="5304"/>
          <a:stretch/>
        </p:blipFill>
        <p:spPr>
          <a:xfrm>
            <a:off x="4881458" y="3551588"/>
            <a:ext cx="4227046" cy="3264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24" y="5828316"/>
            <a:ext cx="1679028" cy="827690"/>
          </a:xfrm>
          <a:prstGeom prst="rect">
            <a:avLst/>
          </a:prstGeom>
        </p:spPr>
      </p:pic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1892336" y="5415511"/>
            <a:ext cx="522736" cy="5491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4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4159</TotalTime>
  <Words>1578</Words>
  <Application>Microsoft Office PowerPoint</Application>
  <PresentationFormat>On-screen Show (4:3)</PresentationFormat>
  <Paragraphs>188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MATLAB</vt:lpstr>
      <vt:lpstr>Grafički prozori</vt:lpstr>
      <vt:lpstr>Crtanje grafika funkcije y = f(x)</vt:lpstr>
      <vt:lpstr>Funkcija linspace</vt:lpstr>
      <vt:lpstr>Crtanje grafika funkcije. Stil i boja linije.</vt:lpstr>
      <vt:lpstr>Primeri</vt:lpstr>
      <vt:lpstr>Dodavanje naslova i teksta na osama</vt:lpstr>
      <vt:lpstr>Više funkcija u istom grafičkom prozoru</vt:lpstr>
      <vt:lpstr>Postavljanje legende na grafik</vt:lpstr>
      <vt:lpstr>Pozicioniranje legende</vt:lpstr>
      <vt:lpstr>Podela grafičkog prozora</vt:lpstr>
      <vt:lpstr>Drugi tipovi grafika</vt:lpstr>
      <vt:lpstr>3D grafika</vt:lpstr>
      <vt:lpstr>3D grafika – funkcije mesh i imagesc</vt:lpstr>
      <vt:lpstr>Skript-fajlovi i funkcije</vt:lpstr>
      <vt:lpstr>Funkcijski fajlovi</vt:lpstr>
      <vt:lpstr>Funkcijski fajlovi - nastavak</vt:lpstr>
      <vt:lpstr>Funkcija disp</vt:lpstr>
      <vt:lpstr>Za vežbu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Osnovi računarstva II</dc:title>
  <dc:creator>Igor Djurovic</dc:creator>
  <cp:lastModifiedBy>Slobodan</cp:lastModifiedBy>
  <cp:revision>605</cp:revision>
  <cp:lastPrinted>2013-03-05T14:20:17Z</cp:lastPrinted>
  <dcterms:created xsi:type="dcterms:W3CDTF">2004-11-03T06:24:07Z</dcterms:created>
  <dcterms:modified xsi:type="dcterms:W3CDTF">2015-03-16T08:05:11Z</dcterms:modified>
</cp:coreProperties>
</file>