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8"/>
  </p:notesMasterIdLst>
  <p:handoutMasterIdLst>
    <p:handoutMasterId r:id="rId19"/>
  </p:handoutMasterIdLst>
  <p:sldIdLst>
    <p:sldId id="256" r:id="rId2"/>
    <p:sldId id="446" r:id="rId3"/>
    <p:sldId id="447" r:id="rId4"/>
    <p:sldId id="427" r:id="rId5"/>
    <p:sldId id="436" r:id="rId6"/>
    <p:sldId id="437" r:id="rId7"/>
    <p:sldId id="438" r:id="rId8"/>
    <p:sldId id="439" r:id="rId9"/>
    <p:sldId id="441" r:id="rId10"/>
    <p:sldId id="444" r:id="rId11"/>
    <p:sldId id="442" r:id="rId12"/>
    <p:sldId id="440" r:id="rId13"/>
    <p:sldId id="445" r:id="rId14"/>
    <p:sldId id="443" r:id="rId15"/>
    <p:sldId id="448" r:id="rId16"/>
    <p:sldId id="430" r:id="rId17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EEECE1"/>
    <a:srgbClr val="FFCCFF"/>
    <a:srgbClr val="FF3300"/>
    <a:srgbClr val="CC0000"/>
    <a:srgbClr val="E6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810" autoAdjust="0"/>
    <p:restoredTop sz="90953" autoAdjust="0"/>
  </p:normalViewPr>
  <p:slideViewPr>
    <p:cSldViewPr showGuides="1">
      <p:cViewPr>
        <p:scale>
          <a:sx n="100" d="100"/>
          <a:sy n="100" d="100"/>
        </p:scale>
        <p:origin x="-1848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t" anchorCtr="0" compatLnSpc="1">
            <a:prstTxWarp prst="textNoShape">
              <a:avLst/>
            </a:prstTxWarp>
          </a:bodyPr>
          <a:lstStyle>
            <a:lvl1pPr defTabSz="99045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t" anchorCtr="0" compatLnSpc="1">
            <a:prstTxWarp prst="textNoShape">
              <a:avLst/>
            </a:prstTxWarp>
          </a:bodyPr>
          <a:lstStyle>
            <a:lvl1pPr algn="r" defTabSz="99045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b" anchorCtr="0" compatLnSpc="1">
            <a:prstTxWarp prst="textNoShape">
              <a:avLst/>
            </a:prstTxWarp>
          </a:bodyPr>
          <a:lstStyle>
            <a:lvl1pPr defTabSz="99045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b" anchorCtr="0" compatLnSpc="1">
            <a:prstTxWarp prst="textNoShape">
              <a:avLst/>
            </a:prstTxWarp>
          </a:bodyPr>
          <a:lstStyle>
            <a:lvl1pPr algn="r" defTabSz="990457">
              <a:defRPr sz="1300"/>
            </a:lvl1pPr>
          </a:lstStyle>
          <a:p>
            <a:pPr>
              <a:defRPr/>
            </a:pPr>
            <a:fld id="{152739E2-A68E-4C36-924A-9E61C05DB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68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t" anchorCtr="0" compatLnSpc="1">
            <a:prstTxWarp prst="textNoShape">
              <a:avLst/>
            </a:prstTxWarp>
          </a:bodyPr>
          <a:lstStyle>
            <a:lvl1pPr defTabSz="99045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5963" y="0"/>
            <a:ext cx="4437062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t" anchorCtr="0" compatLnSpc="1">
            <a:prstTxWarp prst="textNoShape">
              <a:avLst/>
            </a:prstTxWarp>
          </a:bodyPr>
          <a:lstStyle>
            <a:lvl1pPr algn="r" defTabSz="99045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4863" y="533400"/>
            <a:ext cx="3544887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2350" y="3371850"/>
            <a:ext cx="8189913" cy="319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b" anchorCtr="0" compatLnSpc="1">
            <a:prstTxWarp prst="textNoShape">
              <a:avLst/>
            </a:prstTxWarp>
          </a:bodyPr>
          <a:lstStyle>
            <a:lvl1pPr defTabSz="99045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5963" y="6743700"/>
            <a:ext cx="4437062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4" tIns="49516" rIns="99034" bIns="49516" numCol="1" anchor="b" anchorCtr="0" compatLnSpc="1">
            <a:prstTxWarp prst="textNoShape">
              <a:avLst/>
            </a:prstTxWarp>
          </a:bodyPr>
          <a:lstStyle>
            <a:lvl1pPr algn="r" defTabSz="990457">
              <a:defRPr sz="1300"/>
            </a:lvl1pPr>
          </a:lstStyle>
          <a:p>
            <a:pPr>
              <a:defRPr/>
            </a:pPr>
            <a:fld id="{DC37E617-3E14-4194-BE6A-9D2974CF8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94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74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874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874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874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874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F2B684-152A-4AA2-A635-42849CB6E655}" type="slidenum">
              <a:rPr lang="en-US" sz="1300" smtClean="0"/>
              <a:pPr eaLnBrk="1" hangingPunct="1"/>
              <a:t>1</a:t>
            </a:fld>
            <a:endParaRPr lang="en-US" sz="13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E378B-8521-41EA-B737-C69CF6383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3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3D22E-8804-4D05-AC4E-7AEFBA7C9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7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08E94-14F3-474A-B96D-54DEBCDDD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7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61444-8999-4ABC-949B-0E28B8789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6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BF69E-E76C-4FAC-BFDA-93793620E6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9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0CF46-55F6-46B8-80D9-A02F8E3EB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1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96CA4-AF4A-4711-A556-55E2A328D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68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9E1D-D872-4CD5-AFF5-4A0A01C7E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1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0B613-2D00-4C0A-A038-FACADB814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9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7916B-1D46-4646-BE8E-258CC0EE0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6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9B278-2D7C-4261-B13F-43E716389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54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A3A7B5-5D60-4EE3-8AE1-10E45FD94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277888"/>
            <a:ext cx="8424863" cy="1143000"/>
          </a:xfrm>
        </p:spPr>
        <p:txBody>
          <a:bodyPr/>
          <a:lstStyle/>
          <a:p>
            <a:r>
              <a:rPr lang="en-US" sz="7000" b="1" smtClean="0"/>
              <a:t>MATLAB</a:t>
            </a:r>
            <a:endParaRPr lang="sr-Latn-CS" sz="7000" b="1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429001"/>
            <a:ext cx="8424936" cy="1584176"/>
          </a:xfrm>
        </p:spPr>
        <p:txBody>
          <a:bodyPr/>
          <a:lstStyle/>
          <a:p>
            <a:pPr eaLnBrk="1" hangingPunct="1"/>
            <a:r>
              <a:rPr lang="sr-Latn-RS" sz="4000" smtClean="0">
                <a:solidFill>
                  <a:schemeClr val="tx1"/>
                </a:solidFill>
              </a:rPr>
              <a:t>Logičke operacije i operacije poređenja</a:t>
            </a:r>
          </a:p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Kontrola toka programa</a:t>
            </a:r>
            <a:endParaRPr lang="sr-Latn-CS" sz="4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268760"/>
            <a:ext cx="871296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vi-VN" smtClean="0">
                <a:latin typeface="Calibri" pitchFamily="34" charset="0"/>
              </a:rPr>
              <a:t>Napisati funkcij</a:t>
            </a:r>
            <a:r>
              <a:rPr lang="sr-Latn-RS" smtClean="0">
                <a:latin typeface="Calibri" pitchFamily="34" charset="0"/>
              </a:rPr>
              <a:t>u</a:t>
            </a:r>
            <a:r>
              <a:rPr lang="vi-VN" smtClean="0">
                <a:latin typeface="Calibri" pitchFamily="34" charset="0"/>
              </a:rPr>
              <a:t> </a:t>
            </a:r>
            <a:r>
              <a:rPr lang="sr-Latn-RS" b="1" smtClean="0">
                <a:latin typeface="Calibri" pitchFamily="34" charset="0"/>
              </a:rPr>
              <a:t>PozNegNul</a:t>
            </a:r>
            <a:r>
              <a:rPr lang="vi-VN" smtClean="0">
                <a:latin typeface="Calibri" pitchFamily="34" charset="0"/>
              </a:rPr>
              <a:t> </a:t>
            </a:r>
            <a:r>
              <a:rPr lang="vi-VN">
                <a:latin typeface="Calibri" pitchFamily="34" charset="0"/>
              </a:rPr>
              <a:t>koji za ulazni argument ina niz </a:t>
            </a:r>
            <a:r>
              <a:rPr lang="vi-VN" b="1">
                <a:latin typeface="Calibri" pitchFamily="34" charset="0"/>
              </a:rPr>
              <a:t>X</a:t>
            </a:r>
            <a:r>
              <a:rPr lang="vi-VN">
                <a:latin typeface="Calibri" pitchFamily="34" charset="0"/>
              </a:rPr>
              <a:t> i koji vraća broj pozitivnih elemenata, broj negativnih elemenata i broj nula u nizu X.</a:t>
            </a: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sr-Latn-RS" sz="2200" b="1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function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[brPoz,brNeg,brNul] </a:t>
            </a: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PozNegNul(X)</a:t>
            </a:r>
            <a:endParaRPr lang="en-GB" sz="20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brPoz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0;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brNeg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0;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brNul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for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length(X</a:t>
            </a: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    if X(i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en-GB" sz="20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brPoz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brPoz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elseif </a:t>
            </a: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X(i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en-GB" sz="20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brNeg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brNeg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endParaRPr lang="en-GB" sz="20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brNul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brNul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RS" sz="20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GB" sz="2000" smtClean="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en-GB" sz="20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00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vi-VN" sz="2200">
              <a:latin typeface="Calibri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466"/>
            <a:ext cx="8280920" cy="936278"/>
          </a:xfrm>
        </p:spPr>
        <p:txBody>
          <a:bodyPr/>
          <a:lstStyle/>
          <a:p>
            <a:pPr algn="l"/>
            <a:r>
              <a:rPr lang="sr-Latn-RS" sz="4000" smtClean="0"/>
              <a:t>Drugi p</a:t>
            </a:r>
            <a:r>
              <a:rPr lang="en-US" sz="4000" smtClean="0"/>
              <a:t>rimer sa for petljom</a:t>
            </a:r>
            <a:endParaRPr lang="en-US" sz="4000"/>
          </a:p>
        </p:txBody>
      </p:sp>
      <p:sp>
        <p:nvSpPr>
          <p:cNvPr id="6" name="TextBox 5"/>
          <p:cNvSpPr txBox="1"/>
          <p:nvPr/>
        </p:nvSpPr>
        <p:spPr>
          <a:xfrm>
            <a:off x="6927490" y="2926105"/>
            <a:ext cx="21810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r-Latn-ME" sz="2200" smtClean="0">
                <a:solidFill>
                  <a:schemeClr val="accent1">
                    <a:lumMod val="75000"/>
                  </a:schemeClr>
                </a:solidFill>
                <a:latin typeface="+mj-lt"/>
                <a:cs typeface="Consolas" panose="020B0609020204030204" pitchFamily="49" charset="0"/>
              </a:rPr>
              <a:t>Jedno izvršenje</a:t>
            </a:r>
            <a:endParaRPr lang="en-US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981" y="3310880"/>
            <a:ext cx="3399515" cy="347047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6210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268760"/>
            <a:ext cx="871296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vi-VN">
                <a:latin typeface="Calibri" pitchFamily="34" charset="0"/>
              </a:rPr>
              <a:t>Napisati </a:t>
            </a:r>
            <a:r>
              <a:rPr lang="vi-VN" smtClean="0">
                <a:latin typeface="Calibri" pitchFamily="34" charset="0"/>
              </a:rPr>
              <a:t>funkcij</a:t>
            </a:r>
            <a:r>
              <a:rPr lang="sr-Latn-RS" smtClean="0">
                <a:latin typeface="Calibri" pitchFamily="34" charset="0"/>
              </a:rPr>
              <a:t>u</a:t>
            </a:r>
            <a:r>
              <a:rPr lang="vi-VN" smtClean="0">
                <a:latin typeface="Calibri" pitchFamily="34" charset="0"/>
              </a:rPr>
              <a:t> </a:t>
            </a:r>
            <a:r>
              <a:rPr lang="sr-Latn-RS" b="1" smtClean="0">
                <a:latin typeface="Calibri" pitchFamily="34" charset="0"/>
              </a:rPr>
              <a:t>obrni</a:t>
            </a:r>
            <a:r>
              <a:rPr lang="vi-VN" smtClean="0">
                <a:latin typeface="Calibri" pitchFamily="34" charset="0"/>
              </a:rPr>
              <a:t> k</a:t>
            </a:r>
            <a:r>
              <a:rPr lang="sr-Latn-RS" smtClean="0">
                <a:latin typeface="Calibri" pitchFamily="34" charset="0"/>
              </a:rPr>
              <a:t>oji za </a:t>
            </a:r>
            <a:r>
              <a:rPr lang="vi-VN">
                <a:latin typeface="Calibri" pitchFamily="34" charset="0"/>
              </a:rPr>
              <a:t>ulazni parametar</a:t>
            </a:r>
            <a:r>
              <a:rPr lang="sr-Latn-RS" smtClean="0">
                <a:latin typeface="Calibri" pitchFamily="34" charset="0"/>
              </a:rPr>
              <a:t> ima niz brojeva </a:t>
            </a:r>
            <a:r>
              <a:rPr lang="sr-Latn-RS" b="1" smtClean="0">
                <a:latin typeface="Calibri" pitchFamily="34" charset="0"/>
              </a:rPr>
              <a:t>X</a:t>
            </a:r>
            <a:r>
              <a:rPr lang="sr-Latn-RS" smtClean="0">
                <a:latin typeface="Calibri" pitchFamily="34" charset="0"/>
              </a:rPr>
              <a:t> i koja vraća niz koji ima obrnut redosled elemenata u odnosu na niz X</a:t>
            </a:r>
            <a:r>
              <a:rPr lang="vi-VN" smtClean="0">
                <a:latin typeface="Calibri" pitchFamily="34" charset="0"/>
              </a:rPr>
              <a:t>.</a:t>
            </a:r>
            <a:endParaRPr lang="vi-VN">
              <a:latin typeface="Calibri" pitchFamily="34" charset="0"/>
            </a:endParaRP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sr-Latn-RS" sz="2200" b="1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200">
                <a:latin typeface="Consolas" panose="020B0609020204030204" pitchFamily="49" charset="0"/>
                <a:cs typeface="Consolas" panose="020B0609020204030204" pitchFamily="49" charset="0"/>
              </a:rPr>
              <a:t>function </a:t>
            </a:r>
            <a:r>
              <a:rPr lang="sr-Latn-RS" sz="2200"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GB" sz="22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20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sr-Latn-RS" sz="2200" smtClean="0">
                <a:latin typeface="Consolas" panose="020B0609020204030204" pitchFamily="49" charset="0"/>
                <a:cs typeface="Consolas" panose="020B0609020204030204" pitchFamily="49" charset="0"/>
              </a:rPr>
              <a:t>obrni</a:t>
            </a:r>
            <a:r>
              <a:rPr lang="en-GB" sz="220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r-Latn-RS" sz="2200" smtClean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GB" sz="220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GB" sz="22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sr-Latn-RS" sz="2200" smtClean="0"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GB" sz="22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20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200" smtClean="0">
                <a:latin typeface="Consolas" panose="020B0609020204030204" pitchFamily="49" charset="0"/>
                <a:cs typeface="Consolas" panose="020B0609020204030204" pitchFamily="49" charset="0"/>
              </a:rPr>
              <a:t>[]</a:t>
            </a:r>
            <a:r>
              <a:rPr lang="en-GB" sz="220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GB" sz="22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200">
                <a:latin typeface="Consolas" panose="020B0609020204030204" pitchFamily="49" charset="0"/>
                <a:cs typeface="Consolas" panose="020B0609020204030204" pitchFamily="49" charset="0"/>
              </a:rPr>
              <a:t>for </a:t>
            </a:r>
            <a:r>
              <a:rPr lang="en-GB" sz="2200" smtClean="0">
                <a:latin typeface="Consolas" panose="020B0609020204030204" pitchFamily="49" charset="0"/>
                <a:cs typeface="Consolas" panose="020B0609020204030204" pitchFamily="49" charset="0"/>
              </a:rPr>
              <a:t>i </a:t>
            </a:r>
            <a:r>
              <a:rPr lang="en-GB" sz="2200">
                <a:latin typeface="Consolas" panose="020B0609020204030204" pitchFamily="49" charset="0"/>
                <a:cs typeface="Consolas" panose="020B0609020204030204" pitchFamily="49" charset="0"/>
              </a:rPr>
              <a:t>= 1 : </a:t>
            </a:r>
            <a:r>
              <a:rPr lang="en-GB" sz="2200" smtClean="0">
                <a:latin typeface="Consolas" panose="020B0609020204030204" pitchFamily="49" charset="0"/>
                <a:cs typeface="Consolas" panose="020B0609020204030204" pitchFamily="49" charset="0"/>
              </a:rPr>
              <a:t>length(X)</a:t>
            </a:r>
            <a:endParaRPr lang="en-GB" sz="22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US" sz="2200" smtClean="0">
                <a:latin typeface="Consolas" panose="020B0609020204030204" pitchFamily="49" charset="0"/>
                <a:cs typeface="Consolas" panose="020B0609020204030204" pitchFamily="49" charset="0"/>
              </a:rPr>
              <a:t>		Y = [X(i), Y];</a:t>
            </a:r>
            <a:endParaRPr lang="en-GB" sz="22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GB" sz="2200" smtClean="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vi-VN" sz="2200">
              <a:latin typeface="Calibri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466"/>
            <a:ext cx="8280920" cy="936278"/>
          </a:xfrm>
        </p:spPr>
        <p:txBody>
          <a:bodyPr/>
          <a:lstStyle/>
          <a:p>
            <a:pPr algn="l"/>
            <a:r>
              <a:rPr lang="en-US" sz="4000" smtClean="0"/>
              <a:t>Tre</a:t>
            </a:r>
            <a:r>
              <a:rPr lang="sr-Latn-RS" sz="4000" smtClean="0"/>
              <a:t>ći p</a:t>
            </a:r>
            <a:r>
              <a:rPr lang="en-US" sz="4000" smtClean="0"/>
              <a:t>rimer sa for petljom</a:t>
            </a:r>
            <a:endParaRPr lang="en-US" sz="4000"/>
          </a:p>
        </p:txBody>
      </p:sp>
      <p:sp>
        <p:nvSpPr>
          <p:cNvPr id="6" name="TextBox 5"/>
          <p:cNvSpPr txBox="1"/>
          <p:nvPr/>
        </p:nvSpPr>
        <p:spPr>
          <a:xfrm>
            <a:off x="6804248" y="4437112"/>
            <a:ext cx="21810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r-Latn-ME" sz="2200" smtClean="0">
                <a:solidFill>
                  <a:schemeClr val="accent1">
                    <a:lumMod val="75000"/>
                  </a:schemeClr>
                </a:solidFill>
                <a:latin typeface="+mj-lt"/>
                <a:cs typeface="Consolas" panose="020B0609020204030204" pitchFamily="49" charset="0"/>
              </a:rPr>
              <a:t>Jedno izvršenje</a:t>
            </a:r>
            <a:endParaRPr lang="en-US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832" y="4869160"/>
            <a:ext cx="4108648" cy="1416775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76242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190228"/>
            <a:ext cx="8640960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vi-VN" b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vi-VN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vi-VN">
                <a:latin typeface="Calibri" pitchFamily="34" charset="0"/>
              </a:rPr>
              <a:t>petlja se koristi kada se unapred ne zna koliko puta treba da se izvrši određeni dio koda, ali se zna uslov do kada treba da se izvršava.</a:t>
            </a:r>
          </a:p>
          <a:p>
            <a:pPr marL="342900" indent="-342900">
              <a:spcBef>
                <a:spcPts val="180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mtClean="0">
                <a:latin typeface="Calibri" pitchFamily="34" charset="0"/>
              </a:rPr>
              <a:t>Sintaksa</a:t>
            </a:r>
            <a:r>
              <a:rPr lang="vi-VN" smtClean="0">
                <a:latin typeface="Calibri" pitchFamily="34" charset="0"/>
              </a:rPr>
              <a:t> </a:t>
            </a:r>
            <a:r>
              <a:rPr lang="sr-Latn-RS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vi-VN" smtClean="0">
                <a:latin typeface="Calibri" pitchFamily="34" charset="0"/>
              </a:rPr>
              <a:t> </a:t>
            </a:r>
            <a:r>
              <a:rPr lang="vi-VN">
                <a:latin typeface="Calibri" pitchFamily="34" charset="0"/>
              </a:rPr>
              <a:t>petlje:</a:t>
            </a: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sr-Latn-RS" sz="2200" b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vi-VN" sz="2200" b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RS" sz="2200" b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uslov</a:t>
            </a:r>
            <a:r>
              <a:rPr lang="vi-VN" sz="2200" b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vi-VN" sz="2200" b="1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2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naredbe</a:t>
            </a: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200" b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vi-VN">
              <a:latin typeface="Calibri" pitchFamily="34" charset="0"/>
            </a:endParaRPr>
          </a:p>
          <a:p>
            <a:pPr marL="361950">
              <a:spcBef>
                <a:spcPts val="600"/>
              </a:spcBef>
              <a:spcAft>
                <a:spcPts val="0"/>
              </a:spcAft>
              <a:buSzPct val="120000"/>
              <a:defRPr/>
            </a:pPr>
            <a:r>
              <a:rPr lang="vi-VN" smtClean="0">
                <a:latin typeface="Calibri" pitchFamily="34" charset="0"/>
              </a:rPr>
              <a:t>gde je</a:t>
            </a:r>
            <a:r>
              <a:rPr lang="sr-Latn-RS" smtClean="0">
                <a:latin typeface="Calibri" pitchFamily="34" charset="0"/>
              </a:rPr>
              <a:t> </a:t>
            </a:r>
            <a:r>
              <a:rPr lang="vi-VN">
                <a:latin typeface="Consolas" pitchFamily="49" charset="0"/>
                <a:cs typeface="Consolas" pitchFamily="49" charset="0"/>
              </a:rPr>
              <a:t>uslov</a:t>
            </a:r>
            <a:r>
              <a:rPr lang="vi-VN">
                <a:latin typeface="Calibri" pitchFamily="34" charset="0"/>
              </a:rPr>
              <a:t> logički uslov koji </a:t>
            </a:r>
            <a:endParaRPr lang="sr-Latn-RS" smtClean="0">
              <a:latin typeface="Calibri" pitchFamily="34" charset="0"/>
            </a:endParaRPr>
          </a:p>
          <a:p>
            <a:pPr marL="3619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mtClean="0">
                <a:latin typeface="Calibri" pitchFamily="34" charset="0"/>
              </a:rPr>
              <a:t>određuje </a:t>
            </a:r>
            <a:r>
              <a:rPr lang="vi-VN">
                <a:latin typeface="Calibri" pitchFamily="34" charset="0"/>
              </a:rPr>
              <a:t>do kad se izvršava petlja</a:t>
            </a:r>
            <a:r>
              <a:rPr lang="vi-VN" smtClean="0">
                <a:latin typeface="Calibri" pitchFamily="34" charset="0"/>
              </a:rPr>
              <a:t>.</a:t>
            </a:r>
            <a:endParaRPr lang="vi-VN" sz="22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54558"/>
            <a:ext cx="8280920" cy="936278"/>
          </a:xfrm>
        </p:spPr>
        <p:txBody>
          <a:bodyPr/>
          <a:lstStyle/>
          <a:p>
            <a:pPr algn="l"/>
            <a:r>
              <a:rPr lang="sr-Latn-RS" sz="4000" smtClean="0"/>
              <a:t>while</a:t>
            </a:r>
            <a:r>
              <a:rPr lang="en-US" sz="4000" smtClean="0"/>
              <a:t> </a:t>
            </a:r>
            <a:r>
              <a:rPr lang="en-US" sz="4000"/>
              <a:t>petlja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940425" y="3269074"/>
            <a:ext cx="2735263" cy="27084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RS" sz="2000" smtClean="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i = 1</a:t>
            </a:r>
          </a:p>
          <a:p>
            <a:r>
              <a:rPr lang="sr-Latn-RS" sz="2000" smtClean="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da-DK" sz="2000" smtClean="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i </a:t>
            </a:r>
            <a:r>
              <a:rPr lang="en-US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da-DK" sz="2000" smtClean="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10</a:t>
            </a:r>
          </a:p>
          <a:p>
            <a:r>
              <a:rPr lang="sr-Latn-ME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disp(i</a:t>
            </a:r>
            <a:r>
              <a:rPr lang="da-DK" sz="2000" smtClean="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da-DK" sz="2000" smtClean="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 i = i + 3</a:t>
            </a:r>
            <a:endParaRPr lang="da-DK" sz="2000">
              <a:solidFill>
                <a:srgbClr val="3333CC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end</a:t>
            </a:r>
          </a:p>
          <a:p>
            <a:pPr>
              <a:spcAft>
                <a:spcPts val="600"/>
              </a:spcAft>
            </a:pPr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    1</a:t>
            </a:r>
          </a:p>
          <a:p>
            <a:pPr>
              <a:spcAft>
                <a:spcPts val="600"/>
              </a:spcAft>
            </a:pPr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da-DK" sz="2000" smtClean="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4</a:t>
            </a:r>
            <a:endParaRPr lang="da-DK" sz="2000">
              <a:solidFill>
                <a:srgbClr val="3333CC"/>
              </a:solidFill>
              <a:latin typeface="Consolas" pitchFamily="49" charset="0"/>
              <a:cs typeface="Consolas" pitchFamily="49" charset="0"/>
            </a:endParaRPr>
          </a:p>
          <a:p>
            <a:pPr>
              <a:spcAft>
                <a:spcPts val="600"/>
              </a:spcAft>
            </a:pPr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da-DK" sz="2000" smtClean="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7</a:t>
            </a:r>
            <a:endParaRPr lang="da-DK" sz="2000">
              <a:solidFill>
                <a:srgbClr val="3333CC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25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512" y="1124744"/>
            <a:ext cx="871296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vi-VN" sz="2200" smtClean="0">
                <a:latin typeface="Calibri" pitchFamily="34" charset="0"/>
              </a:rPr>
              <a:t>Data </a:t>
            </a:r>
            <a:r>
              <a:rPr lang="vi-VN" sz="2200">
                <a:latin typeface="Calibri" pitchFamily="34" charset="0"/>
              </a:rPr>
              <a:t>je jednakost:</a:t>
            </a: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sr-Latn-RS" sz="2200" b="1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sr-Latn-RS" sz="2200">
                <a:latin typeface="Calibri" pitchFamily="34" charset="0"/>
              </a:rPr>
              <a:t>Napisati m-fajl koji približno računa vrednost </a:t>
            </a:r>
            <a:r>
              <a:rPr lang="el-GR" sz="2200" smtClean="0">
                <a:latin typeface="+mj-lt"/>
                <a:cs typeface="Arial" pitchFamily="34" charset="0"/>
              </a:rPr>
              <a:t>π</a:t>
            </a:r>
            <a:r>
              <a:rPr lang="el-GR" sz="2200" baseline="30000" smtClean="0">
                <a:latin typeface="Calibri" pitchFamily="34" charset="0"/>
              </a:rPr>
              <a:t>2</a:t>
            </a:r>
            <a:r>
              <a:rPr lang="el-GR" sz="2200" smtClean="0">
                <a:latin typeface="Calibri" pitchFamily="34" charset="0"/>
              </a:rPr>
              <a:t> </a:t>
            </a:r>
            <a:r>
              <a:rPr lang="sr-Latn-RS" sz="2200">
                <a:latin typeface="Calibri" pitchFamily="34" charset="0"/>
              </a:rPr>
              <a:t>koristeći datu sumu. Sumiranje prekinuti kad razlika približne i tačne vrednosti postane manja od 10</a:t>
            </a:r>
            <a:r>
              <a:rPr lang="sr-Latn-RS" sz="2200" baseline="30000">
                <a:latin typeface="Calibri" pitchFamily="34" charset="0"/>
              </a:rPr>
              <a:t>-5</a:t>
            </a:r>
            <a:r>
              <a:rPr lang="sr-Latn-RS" sz="2200">
                <a:latin typeface="Calibri" pitchFamily="34" charset="0"/>
              </a:rPr>
              <a:t>. Na izlazu ispisati dobijenu vrednost sume.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sr-Latn-RS" sz="20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ps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1e-5</a:t>
            </a: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n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1;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suma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while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abs(pi^2-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suma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eps</a:t>
            </a:r>
            <a:endParaRPr lang="pt-BR" sz="20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	suma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RS" sz="2000">
                <a:latin typeface="Consolas" panose="020B0609020204030204" pitchFamily="49" charset="0"/>
                <a:cs typeface="Consolas" panose="020B0609020204030204" pitchFamily="49" charset="0"/>
              </a:rPr>
              <a:t>suma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6/n^2</a:t>
            </a: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1;</a:t>
            </a:r>
            <a:endParaRPr lang="pt-BR" sz="20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disp('Dobijena vrednost sume je ');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disp(</a:t>
            </a:r>
            <a:r>
              <a:rPr lang="sr-Latn-RS" sz="2000" smtClean="0">
                <a:latin typeface="Consolas" panose="020B0609020204030204" pitchFamily="49" charset="0"/>
                <a:cs typeface="Consolas" panose="020B0609020204030204" pitchFamily="49" charset="0"/>
              </a:rPr>
              <a:t>suma</a:t>
            </a:r>
            <a:r>
              <a:rPr lang="pt-BR" sz="200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pt-BR" sz="20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466"/>
            <a:ext cx="8280920" cy="936278"/>
          </a:xfrm>
        </p:spPr>
        <p:txBody>
          <a:bodyPr/>
          <a:lstStyle/>
          <a:p>
            <a:pPr algn="l"/>
            <a:r>
              <a:rPr lang="sr-Latn-RS" sz="4000" smtClean="0"/>
              <a:t>P</a:t>
            </a:r>
            <a:r>
              <a:rPr lang="en-US" sz="4000" smtClean="0"/>
              <a:t>rimer sa while petljom</a:t>
            </a:r>
            <a:endParaRPr lang="en-US" sz="4000"/>
          </a:p>
        </p:txBody>
      </p:sp>
      <p:sp>
        <p:nvSpPr>
          <p:cNvPr id="6" name="TextBox 5"/>
          <p:cNvSpPr txBox="1"/>
          <p:nvPr/>
        </p:nvSpPr>
        <p:spPr>
          <a:xfrm>
            <a:off x="6999498" y="5086345"/>
            <a:ext cx="21810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r-Latn-ME" sz="2200" smtClean="0">
                <a:solidFill>
                  <a:schemeClr val="accent1">
                    <a:lumMod val="75000"/>
                  </a:schemeClr>
                </a:solidFill>
                <a:latin typeface="+mj-lt"/>
                <a:cs typeface="Consolas" panose="020B0609020204030204" pitchFamily="49" charset="0"/>
              </a:rPr>
              <a:t>Jedno izvršenje</a:t>
            </a:r>
            <a:endParaRPr lang="en-US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91385" y="5571817"/>
            <a:ext cx="3817119" cy="116955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sr-Latn-ME" sz="20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 </a:t>
            </a:r>
            <a:r>
              <a:rPr lang="pl-PL" sz="200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piKvadrat</a:t>
            </a:r>
            <a:endParaRPr lang="pl-PL" sz="200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Aft>
                <a:spcPts val="600"/>
              </a:spcAft>
              <a:defRPr/>
            </a:pPr>
            <a:r>
              <a:rPr lang="pl-PL" sz="20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Dobijena vrednost sume je </a:t>
            </a:r>
          </a:p>
          <a:p>
            <a:pPr>
              <a:spcAft>
                <a:spcPts val="600"/>
              </a:spcAft>
              <a:defRPr/>
            </a:pPr>
            <a:r>
              <a:rPr lang="pl-PL" sz="20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9.8696</a:t>
            </a:r>
            <a:endParaRPr lang="en-US" sz="20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241984"/>
              </p:ext>
            </p:extLst>
          </p:nvPr>
        </p:nvGraphicFramePr>
        <p:xfrm>
          <a:off x="3774791" y="1052736"/>
          <a:ext cx="1306386" cy="783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3" imgW="710891" imgH="431613" progId="Equation.DSMT4">
                  <p:embed/>
                </p:oleObj>
              </mc:Choice>
              <mc:Fallback>
                <p:oleObj name="Equation" r:id="rId3" imgW="710891" imgH="4316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4791" y="1052736"/>
                        <a:ext cx="1306386" cy="7838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833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512" y="1124744"/>
            <a:ext cx="871296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vi-VN" sz="2200">
                <a:latin typeface="Calibri" pitchFamily="34" charset="0"/>
              </a:rPr>
              <a:t>Napisati funkcijski m-fajl koji za ulazni parametar ima broj </a:t>
            </a:r>
            <a:r>
              <a:rPr lang="vi-VN" sz="2200" b="1">
                <a:latin typeface="Calibri" pitchFamily="34" charset="0"/>
              </a:rPr>
              <a:t>N</a:t>
            </a:r>
            <a:r>
              <a:rPr lang="vi-VN" sz="2200">
                <a:latin typeface="Calibri" pitchFamily="34" charset="0"/>
              </a:rPr>
              <a:t>. Fajl treba da redom sabira prirodne brojeve (1+2+3+...) sve dok je suma manja od N. Izlazni parametri fajla su dobijeni zbir i broj sabranih brojeva.</a:t>
            </a: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sr-Latn-RS" sz="2200" b="1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function [suma, broj] = sabiranje(N)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 Funkcija koja sabira brojeve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suma = 0;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n = 0;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while (suma &lt; N)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    n = n + 1;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    suma = suma + n;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suma = suma - n;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000">
                <a:latin typeface="Consolas" panose="020B0609020204030204" pitchFamily="49" charset="0"/>
                <a:cs typeface="Consolas" panose="020B0609020204030204" pitchFamily="49" charset="0"/>
              </a:rPr>
              <a:t>broj = n - 1;</a:t>
            </a:r>
            <a:endParaRPr lang="vi-VN" sz="2000">
              <a:latin typeface="Calibri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466"/>
            <a:ext cx="8280920" cy="936278"/>
          </a:xfrm>
        </p:spPr>
        <p:txBody>
          <a:bodyPr/>
          <a:lstStyle/>
          <a:p>
            <a:pPr algn="l"/>
            <a:r>
              <a:rPr lang="sr-Latn-RS" sz="4000" smtClean="0"/>
              <a:t>Drugi p</a:t>
            </a:r>
            <a:r>
              <a:rPr lang="en-US" sz="4000" smtClean="0"/>
              <a:t>rimer sa while petljom</a:t>
            </a:r>
            <a:endParaRPr lang="en-US" sz="4000"/>
          </a:p>
        </p:txBody>
      </p:sp>
      <p:sp>
        <p:nvSpPr>
          <p:cNvPr id="6" name="TextBox 5"/>
          <p:cNvSpPr txBox="1"/>
          <p:nvPr/>
        </p:nvSpPr>
        <p:spPr>
          <a:xfrm>
            <a:off x="6783474" y="3635911"/>
            <a:ext cx="21810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r-Latn-ME" sz="2200" smtClean="0">
                <a:solidFill>
                  <a:schemeClr val="accent1">
                    <a:lumMod val="75000"/>
                  </a:schemeClr>
                </a:solidFill>
                <a:latin typeface="+mj-lt"/>
                <a:cs typeface="Consolas" panose="020B0609020204030204" pitchFamily="49" charset="0"/>
              </a:rPr>
              <a:t>Jedno izvršenje</a:t>
            </a:r>
            <a:endParaRPr lang="en-US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7" name="Straight Arrow Connector 3"/>
          <p:cNvCxnSpPr>
            <a:cxnSpLocks noChangeShapeType="1"/>
          </p:cNvCxnSpPr>
          <p:nvPr/>
        </p:nvCxnSpPr>
        <p:spPr bwMode="auto">
          <a:xfrm flipH="1">
            <a:off x="4962649" y="3001020"/>
            <a:ext cx="936625" cy="0"/>
          </a:xfrm>
          <a:prstGeom prst="straightConnector1">
            <a:avLst/>
          </a:prstGeom>
          <a:noFill/>
          <a:ln w="9525" algn="ctr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5904037" y="2649106"/>
            <a:ext cx="2700411" cy="707886"/>
          </a:xfrm>
          <a:prstGeom prst="rect">
            <a:avLst/>
          </a:prstGeom>
          <a:noFill/>
          <a:ln>
            <a:solidFill>
              <a:srgbClr val="339933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sr-Latn-ME" sz="2000" dirty="0">
                <a:solidFill>
                  <a:srgbClr val="00B050"/>
                </a:solidFill>
                <a:latin typeface="+mj-lt"/>
                <a:cs typeface="Consolas" panose="020B0609020204030204" pitchFamily="49" charset="0"/>
              </a:rPr>
              <a:t>Komentar odmah nakon zaglavlja funkcije je help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27984" y="4076700"/>
            <a:ext cx="4465191" cy="270843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sr-Latn-ME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 help sabiranje</a:t>
            </a:r>
          </a:p>
          <a:p>
            <a:pPr>
              <a:spcAft>
                <a:spcPts val="600"/>
              </a:spcAft>
              <a:defRPr/>
            </a:pPr>
            <a:r>
              <a:rPr lang="sr-Latn-ME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Funkcija koja sabira brojeve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 [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suma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= 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sabiranje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(50)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suma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45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9</a:t>
            </a:r>
          </a:p>
        </p:txBody>
      </p:sp>
    </p:spTree>
    <p:extLst>
      <p:ext uri="{BB962C8B-B14F-4D97-AF65-F5344CB8AC3E}">
        <p14:creationId xmlns:p14="http://schemas.microsoft.com/office/powerpoint/2010/main" val="328330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512" y="980728"/>
            <a:ext cx="871296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mtClean="0">
                <a:latin typeface="Calibri" pitchFamily="34" charset="0"/>
              </a:rPr>
              <a:t>Izv</a:t>
            </a:r>
            <a:r>
              <a:rPr lang="sr-Latn-RS" smtClean="0">
                <a:latin typeface="Calibri" pitchFamily="34" charset="0"/>
              </a:rPr>
              <a:t>ršenje </a:t>
            </a:r>
            <a:r>
              <a:rPr lang="sr-Latn-RS">
                <a:latin typeface="Consolas" pitchFamily="49" charset="0"/>
                <a:cs typeface="Consolas" pitchFamily="49" charset="0"/>
              </a:rPr>
              <a:t>for</a:t>
            </a:r>
            <a:r>
              <a:rPr lang="sr-Latn-RS" smtClean="0">
                <a:latin typeface="Calibri" pitchFamily="34" charset="0"/>
              </a:rPr>
              <a:t> i </a:t>
            </a:r>
            <a:r>
              <a:rPr lang="sr-Latn-RS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sr-Latn-RS" smtClean="0">
                <a:latin typeface="Calibri" pitchFamily="34" charset="0"/>
              </a:rPr>
              <a:t> </a:t>
            </a:r>
            <a:r>
              <a:rPr lang="vi-VN" smtClean="0">
                <a:latin typeface="Calibri" pitchFamily="34" charset="0"/>
              </a:rPr>
              <a:t>petlj</a:t>
            </a:r>
            <a:r>
              <a:rPr lang="sr-Latn-RS" smtClean="0">
                <a:latin typeface="Calibri" pitchFamily="34" charset="0"/>
              </a:rPr>
              <a:t>e</a:t>
            </a:r>
            <a:r>
              <a:rPr lang="vi-VN" smtClean="0">
                <a:latin typeface="Calibri" pitchFamily="34" charset="0"/>
              </a:rPr>
              <a:t> </a:t>
            </a:r>
            <a:r>
              <a:rPr lang="sr-Latn-RS" smtClean="0">
                <a:latin typeface="Calibri" pitchFamily="34" charset="0"/>
              </a:rPr>
              <a:t>se može prekinuti naredbom </a:t>
            </a:r>
            <a:r>
              <a:rPr lang="sr-Latn-RS" b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break</a:t>
            </a:r>
            <a:r>
              <a:rPr lang="sr-Latn-RS" smtClean="0">
                <a:latin typeface="Calibri" pitchFamily="34" charset="0"/>
              </a:rPr>
              <a:t>. Nakon naredbe </a:t>
            </a:r>
            <a:r>
              <a:rPr lang="sr-Latn-RS" smtClean="0">
                <a:latin typeface="Consolas" pitchFamily="49" charset="0"/>
                <a:cs typeface="Consolas" pitchFamily="49" charset="0"/>
              </a:rPr>
              <a:t>break</a:t>
            </a:r>
            <a:r>
              <a:rPr lang="sr-Latn-RS" smtClean="0">
                <a:latin typeface="Calibri" pitchFamily="34" charset="0"/>
              </a:rPr>
              <a:t>, prelazi se na prvu naredbu nakon petlje.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mtClean="0">
                <a:latin typeface="Calibri" pitchFamily="34" charset="0"/>
              </a:rPr>
              <a:t>Napisati funkciju </a:t>
            </a:r>
            <a:r>
              <a:rPr lang="pt-BR">
                <a:latin typeface="Consolas" panose="020B0609020204030204" pitchFamily="49" charset="0"/>
                <a:cs typeface="Consolas" panose="020B0609020204030204" pitchFamily="49" charset="0"/>
              </a:rPr>
              <a:t>sabe</a:t>
            </a:r>
            <a:r>
              <a:rPr lang="sr-Latn-RS" smtClean="0">
                <a:latin typeface="Consolas" panose="020B0609020204030204" pitchFamily="49" charset="0"/>
                <a:cs typeface="Consolas" panose="020B0609020204030204" pitchFamily="49" charset="0"/>
              </a:rPr>
              <a:t>riDoPrveNule</a:t>
            </a:r>
            <a:r>
              <a:rPr lang="sr-Latn-RS">
                <a:latin typeface="Calibri" pitchFamily="34" charset="0"/>
              </a:rPr>
              <a:t> </a:t>
            </a:r>
            <a:r>
              <a:rPr lang="sr-Latn-RS" smtClean="0">
                <a:latin typeface="Calibri" pitchFamily="34" charset="0"/>
              </a:rPr>
              <a:t>koja </a:t>
            </a:r>
            <a:r>
              <a:rPr lang="sr-Latn-RS">
                <a:latin typeface="Calibri" pitchFamily="34" charset="0"/>
              </a:rPr>
              <a:t>za ulazni parametar ima niz brojeva X i </a:t>
            </a:r>
            <a:r>
              <a:rPr lang="sr-Latn-RS">
                <a:latin typeface="Calibri" pitchFamily="34" charset="0"/>
              </a:rPr>
              <a:t>koja </a:t>
            </a:r>
            <a:r>
              <a:rPr lang="sr-Latn-RS" smtClean="0">
                <a:latin typeface="Calibri" pitchFamily="34" charset="0"/>
              </a:rPr>
              <a:t>sumira elemente tog niza sve dok ne naiđe na 0. Funkcija vraća dobijenu sumu i broj sumiranih elemenata. </a:t>
            </a:r>
            <a:endParaRPr lang="en-US">
              <a:latin typeface="Calibri" pitchFamily="34" charset="0"/>
            </a:endParaRP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sr-Latn-RS" sz="20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100" smtClean="0">
                <a:latin typeface="Consolas" panose="020B0609020204030204" pitchFamily="49" charset="0"/>
                <a:cs typeface="Consolas" panose="020B0609020204030204" pitchFamily="49" charset="0"/>
              </a:rPr>
              <a:t>function </a:t>
            </a:r>
            <a:r>
              <a:rPr lang="pt-BR" sz="2100">
                <a:latin typeface="Consolas" panose="020B0609020204030204" pitchFamily="49" charset="0"/>
                <a:cs typeface="Consolas" panose="020B0609020204030204" pitchFamily="49" charset="0"/>
              </a:rPr>
              <a:t>[suma, broj] = saberiDoPrveNule(X)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100">
                <a:latin typeface="Consolas" panose="020B0609020204030204" pitchFamily="49" charset="0"/>
                <a:cs typeface="Consolas" panose="020B0609020204030204" pitchFamily="49" charset="0"/>
              </a:rPr>
              <a:t>suma = 0; broj = 0;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100">
                <a:latin typeface="Consolas" panose="020B0609020204030204" pitchFamily="49" charset="0"/>
                <a:cs typeface="Consolas" panose="020B0609020204030204" pitchFamily="49" charset="0"/>
              </a:rPr>
              <a:t>for i = 1 : length(X)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100">
                <a:latin typeface="Consolas" panose="020B0609020204030204" pitchFamily="49" charset="0"/>
                <a:cs typeface="Consolas" panose="020B0609020204030204" pitchFamily="49" charset="0"/>
              </a:rPr>
              <a:t>   if X(i)==0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10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pt-BR" sz="21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pt-BR" sz="210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100">
                <a:latin typeface="Consolas" panose="020B0609020204030204" pitchFamily="49" charset="0"/>
                <a:cs typeface="Consolas" panose="020B0609020204030204" pitchFamily="49" charset="0"/>
              </a:rPr>
              <a:t>   end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100">
                <a:latin typeface="Consolas" panose="020B0609020204030204" pitchFamily="49" charset="0"/>
                <a:cs typeface="Consolas" panose="020B0609020204030204" pitchFamily="49" charset="0"/>
              </a:rPr>
              <a:t>   suma = suma + X(i);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100">
                <a:latin typeface="Consolas" panose="020B0609020204030204" pitchFamily="49" charset="0"/>
                <a:cs typeface="Consolas" panose="020B0609020204030204" pitchFamily="49" charset="0"/>
              </a:rPr>
              <a:t>   broj = broj + 1;</a:t>
            </a:r>
          </a:p>
          <a:p>
            <a:pPr lvl="1"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pt-BR" sz="210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vi-VN" sz="2100">
              <a:latin typeface="Calibri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466"/>
            <a:ext cx="8280920" cy="936278"/>
          </a:xfrm>
        </p:spPr>
        <p:txBody>
          <a:bodyPr/>
          <a:lstStyle/>
          <a:p>
            <a:pPr algn="l"/>
            <a:r>
              <a:rPr lang="en-US" sz="4000" smtClean="0"/>
              <a:t>Naredba break</a:t>
            </a:r>
            <a:endParaRPr lang="en-US" sz="4000"/>
          </a:p>
        </p:txBody>
      </p:sp>
      <p:sp>
        <p:nvSpPr>
          <p:cNvPr id="6" name="TextBox 5"/>
          <p:cNvSpPr txBox="1"/>
          <p:nvPr/>
        </p:nvSpPr>
        <p:spPr>
          <a:xfrm>
            <a:off x="6927490" y="3635911"/>
            <a:ext cx="21810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r-Latn-ME" sz="2200" smtClean="0">
                <a:solidFill>
                  <a:schemeClr val="accent1">
                    <a:lumMod val="75000"/>
                  </a:schemeClr>
                </a:solidFill>
                <a:latin typeface="+mj-lt"/>
                <a:cs typeface="Consolas" panose="020B0609020204030204" pitchFamily="49" charset="0"/>
              </a:rPr>
              <a:t>Jedno izvršenje</a:t>
            </a:r>
            <a:endParaRPr lang="en-US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066798"/>
            <a:ext cx="3816424" cy="2644974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407448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0825" y="1341784"/>
            <a:ext cx="8642350" cy="511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 algn="just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>
                <a:latin typeface="+mj-lt"/>
              </a:rPr>
              <a:t>Napisati funkciju </a:t>
            </a:r>
            <a:r>
              <a:rPr lang="en-US" b="1">
                <a:latin typeface="+mj-lt"/>
              </a:rPr>
              <a:t>deljiv</a:t>
            </a:r>
            <a:r>
              <a:rPr lang="en-US">
                <a:latin typeface="+mj-lt"/>
              </a:rPr>
              <a:t> koja pronalazi sumu svih prirodnih brojeva N, ne većih od broja M, koji imaju osobinu da je N</a:t>
            </a:r>
            <a:r>
              <a:rPr lang="en-US" baseline="30000">
                <a:latin typeface="+mj-lt"/>
              </a:rPr>
              <a:t>2</a:t>
            </a:r>
            <a:r>
              <a:rPr lang="en-US">
                <a:latin typeface="+mj-lt"/>
              </a:rPr>
              <a:t>+N deljivo sa 6. Broj M je ulazni parametar fajla</a:t>
            </a:r>
            <a:r>
              <a:rPr lang="en-US" smtClean="0">
                <a:latin typeface="+mj-lt"/>
              </a:rPr>
              <a:t>.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vi-VN">
                <a:latin typeface="Calibri" pitchFamily="34" charset="0"/>
              </a:rPr>
              <a:t>Napisati funkcij</a:t>
            </a:r>
            <a:r>
              <a:rPr lang="sr-Latn-RS">
                <a:latin typeface="Calibri" pitchFamily="34" charset="0"/>
              </a:rPr>
              <a:t>u</a:t>
            </a:r>
            <a:r>
              <a:rPr lang="vi-VN">
                <a:latin typeface="Calibri" pitchFamily="34" charset="0"/>
              </a:rPr>
              <a:t> </a:t>
            </a:r>
            <a:r>
              <a:rPr lang="en-US" b="1" smtClean="0">
                <a:latin typeface="Calibri" pitchFamily="34" charset="0"/>
              </a:rPr>
              <a:t>parni</a:t>
            </a:r>
            <a:r>
              <a:rPr lang="vi-VN" smtClean="0">
                <a:latin typeface="Calibri" pitchFamily="34" charset="0"/>
              </a:rPr>
              <a:t> </a:t>
            </a:r>
            <a:r>
              <a:rPr lang="vi-VN">
                <a:latin typeface="Calibri" pitchFamily="34" charset="0"/>
              </a:rPr>
              <a:t>k</a:t>
            </a:r>
            <a:r>
              <a:rPr lang="sr-Latn-RS">
                <a:latin typeface="Calibri" pitchFamily="34" charset="0"/>
              </a:rPr>
              <a:t>oji za </a:t>
            </a:r>
            <a:r>
              <a:rPr lang="vi-VN">
                <a:latin typeface="Calibri" pitchFamily="34" charset="0"/>
              </a:rPr>
              <a:t>ulazni parametar</a:t>
            </a:r>
            <a:r>
              <a:rPr lang="sr-Latn-RS">
                <a:latin typeface="Calibri" pitchFamily="34" charset="0"/>
              </a:rPr>
              <a:t> ima niz brojeva </a:t>
            </a:r>
            <a:r>
              <a:rPr lang="sr-Latn-RS" b="1">
                <a:latin typeface="Calibri" pitchFamily="34" charset="0"/>
              </a:rPr>
              <a:t>X</a:t>
            </a:r>
            <a:r>
              <a:rPr lang="sr-Latn-RS">
                <a:latin typeface="Calibri" pitchFamily="34" charset="0"/>
              </a:rPr>
              <a:t> i koja vraća niz </a:t>
            </a:r>
            <a:r>
              <a:rPr lang="en-US" smtClean="0">
                <a:latin typeface="Calibri" pitchFamily="34" charset="0"/>
              </a:rPr>
              <a:t>koji sadr</a:t>
            </a:r>
            <a:r>
              <a:rPr lang="sr-Latn-RS" smtClean="0">
                <a:latin typeface="Calibri" pitchFamily="34" charset="0"/>
              </a:rPr>
              <a:t>ži samo parne brojeve iz niza </a:t>
            </a:r>
            <a:r>
              <a:rPr lang="sr-Latn-RS">
                <a:latin typeface="Calibri" pitchFamily="34" charset="0"/>
              </a:rPr>
              <a:t>X</a:t>
            </a:r>
            <a:r>
              <a:rPr lang="vi-VN" smtClean="0">
                <a:latin typeface="Calibri" pitchFamily="34" charset="0"/>
              </a:rPr>
              <a:t>.</a:t>
            </a:r>
            <a:r>
              <a:rPr lang="sr-Latn-RS" smtClean="0">
                <a:latin typeface="Calibri" pitchFamily="34" charset="0"/>
              </a:rPr>
              <a:t> Za proveru da li je broj paran, koristiti funkciju </a:t>
            </a:r>
            <a:r>
              <a:rPr lang="sr-Latn-RS" b="1" smtClean="0">
                <a:solidFill>
                  <a:srgbClr val="FF0000"/>
                </a:solidFill>
                <a:latin typeface="Calibri" pitchFamily="34" charset="0"/>
              </a:rPr>
              <a:t>rem</a:t>
            </a:r>
            <a:r>
              <a:rPr lang="sr-Latn-RS" smtClean="0">
                <a:latin typeface="Calibri" pitchFamily="34" charset="0"/>
              </a:rPr>
              <a:t>.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mtClean="0">
                <a:latin typeface="+mj-lt"/>
              </a:rPr>
              <a:t>Napisati </a:t>
            </a:r>
            <a:r>
              <a:rPr lang="sr-Latn-RS" smtClean="0">
                <a:latin typeface="+mj-lt"/>
              </a:rPr>
              <a:t>m-fajl</a:t>
            </a:r>
            <a:r>
              <a:rPr lang="en-US" smtClean="0">
                <a:latin typeface="+mj-lt"/>
              </a:rPr>
              <a:t> </a:t>
            </a:r>
            <a:r>
              <a:rPr lang="en-US">
                <a:latin typeface="+mj-lt"/>
              </a:rPr>
              <a:t>koji izračunava približnu </a:t>
            </a:r>
            <a:r>
              <a:rPr lang="en-US" smtClean="0">
                <a:latin typeface="+mj-lt"/>
              </a:rPr>
              <a:t>vrednost </a:t>
            </a:r>
            <a:r>
              <a:rPr lang="en-US">
                <a:latin typeface="+mj-lt"/>
              </a:rPr>
              <a:t>broja </a:t>
            </a:r>
            <a:r>
              <a:rPr lang="el-GR">
                <a:latin typeface="+mj-lt"/>
              </a:rPr>
              <a:t>π </a:t>
            </a:r>
            <a:r>
              <a:rPr lang="en-US">
                <a:latin typeface="+mj-lt"/>
              </a:rPr>
              <a:t>koristeći </a:t>
            </a:r>
            <a:r>
              <a:rPr lang="en-US" smtClean="0">
                <a:latin typeface="+mj-lt"/>
              </a:rPr>
              <a:t>sledeći </a:t>
            </a:r>
            <a:r>
              <a:rPr lang="en-US">
                <a:latin typeface="+mj-lt"/>
              </a:rPr>
              <a:t>razvoj</a:t>
            </a:r>
            <a:r>
              <a:rPr lang="en-US" smtClean="0">
                <a:latin typeface="+mj-lt"/>
              </a:rPr>
              <a:t>:</a:t>
            </a:r>
            <a:endParaRPr lang="sr-Latn-RS" smtClean="0">
              <a:latin typeface="+mj-lt"/>
            </a:endParaRP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endParaRPr lang="sr-Latn-RS">
              <a:latin typeface="+mj-lt"/>
            </a:endParaRPr>
          </a:p>
          <a:p>
            <a:pPr marL="361950" indent="-361950" algn="just">
              <a:spcBef>
                <a:spcPts val="1800"/>
              </a:spcBef>
              <a:spcAft>
                <a:spcPts val="0"/>
              </a:spcAft>
              <a:buSzPct val="120000"/>
              <a:defRPr/>
            </a:pPr>
            <a:r>
              <a:rPr lang="sr-Latn-CS" smtClean="0">
                <a:latin typeface="+mj-lt"/>
              </a:rPr>
              <a:t>	Sumiranje </a:t>
            </a:r>
            <a:r>
              <a:rPr lang="sr-Latn-CS">
                <a:latin typeface="+mj-lt"/>
              </a:rPr>
              <a:t>prekinuti kada apsolutna </a:t>
            </a:r>
            <a:r>
              <a:rPr lang="sr-Latn-CS" smtClean="0">
                <a:latin typeface="+mj-lt"/>
              </a:rPr>
              <a:t>vrednost </a:t>
            </a:r>
            <a:r>
              <a:rPr lang="sr-Latn-CS">
                <a:latin typeface="+mj-lt"/>
              </a:rPr>
              <a:t>opšteg člana sume postane manja od </a:t>
            </a:r>
            <a:r>
              <a:rPr lang="sr-Latn-CS" smtClean="0">
                <a:latin typeface="+mj-lt"/>
              </a:rPr>
              <a:t>broja </a:t>
            </a:r>
            <a:r>
              <a:rPr lang="sr-Latn-CS" b="1" smtClean="0">
                <a:latin typeface="+mj-lt"/>
              </a:rPr>
              <a:t>eps</a:t>
            </a:r>
            <a:r>
              <a:rPr lang="sr-Latn-CS" smtClean="0">
                <a:latin typeface="+mj-lt"/>
              </a:rPr>
              <a:t>, koji se unosi po startovanju fajla.</a:t>
            </a:r>
            <a:endParaRPr lang="en-US" dirty="0">
              <a:latin typeface="+mj-lt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4450"/>
            <a:ext cx="8604251" cy="1143000"/>
          </a:xfrm>
        </p:spPr>
        <p:txBody>
          <a:bodyPr/>
          <a:lstStyle/>
          <a:p>
            <a:pPr algn="just"/>
            <a:r>
              <a:rPr lang="pl-PL" sz="4000" dirty="0" smtClean="0"/>
              <a:t>Za vežbu</a:t>
            </a:r>
            <a:endParaRPr lang="en-US" sz="4000" b="1" dirty="0" smtClean="0"/>
          </a:p>
        </p:txBody>
      </p:sp>
      <p:sp>
        <p:nvSpPr>
          <p:cNvPr id="2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364982"/>
              </p:ext>
            </p:extLst>
          </p:nvPr>
        </p:nvGraphicFramePr>
        <p:xfrm>
          <a:off x="2771800" y="4653136"/>
          <a:ext cx="3672408" cy="76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name="Equation" r:id="rId3" imgW="1866090" imgH="393529" progId="Equation.DSMT4">
                  <p:embed/>
                </p:oleObj>
              </mc:Choice>
              <mc:Fallback>
                <p:oleObj name="Equation" r:id="rId3" imgW="1866090" imgH="393529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653136"/>
                        <a:ext cx="3672408" cy="7682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993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77724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sl-SI" sz="4000"/>
              <a:t>Logički i operatori poređenja</a:t>
            </a:r>
            <a:endParaRPr lang="en-US" sz="400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03421"/>
              </p:ext>
            </p:extLst>
          </p:nvPr>
        </p:nvGraphicFramePr>
        <p:xfrm>
          <a:off x="684213" y="1989138"/>
          <a:ext cx="3262312" cy="1547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5532"/>
                <a:gridCol w="210678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Latn-RS" sz="20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</a:t>
                      </a:r>
                      <a:endParaRPr lang="en-GB" sz="2000" b="1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776" marR="387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Latn-RS" sz="20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Operacija</a:t>
                      </a:r>
                      <a:endParaRPr lang="en-GB" sz="2000" b="1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776" marR="38776" marT="0" marB="0" anchor="ctr" horzOverflow="overflow"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b="1" kern="1200" smtClean="0">
                          <a:solidFill>
                            <a:srgbClr val="FF0000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&amp;</a:t>
                      </a: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Logičko I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b="1" kern="1200" smtClean="0">
                          <a:solidFill>
                            <a:srgbClr val="FF0000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|</a:t>
                      </a: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Logičko ILI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Latn-RS" sz="2000" b="1" kern="1200" smtClean="0">
                          <a:solidFill>
                            <a:srgbClr val="FF0000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~</a:t>
                      </a:r>
                      <a:endParaRPr lang="en-GB" sz="2000" b="1" kern="1200" smtClean="0">
                        <a:solidFill>
                          <a:srgbClr val="FF0000"/>
                        </a:solidFill>
                        <a:effectLst/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 marL="68581" marR="6858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Logička negacija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342518"/>
              </p:ext>
            </p:extLst>
          </p:nvPr>
        </p:nvGraphicFramePr>
        <p:xfrm>
          <a:off x="4572000" y="1989138"/>
          <a:ext cx="3671888" cy="28432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0606"/>
                <a:gridCol w="2371282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Latn-RS" sz="20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</a:t>
                      </a:r>
                      <a:endParaRPr lang="en-GB" sz="2000" b="1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771" marR="38771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Latn-RS" sz="20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Operacija</a:t>
                      </a:r>
                      <a:endParaRPr lang="en-GB" sz="2000" b="1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771" marR="38771" marT="0" marB="0" anchor="ctr" horzOverflow="overflow"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smtClean="0">
                          <a:solidFill>
                            <a:srgbClr val="FF0000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&gt;</a:t>
                      </a:r>
                      <a:endParaRPr lang="en-GB" sz="2000" b="1" kern="1200" smtClean="0">
                        <a:solidFill>
                          <a:srgbClr val="FF0000"/>
                        </a:solidFill>
                        <a:effectLst/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 marL="68571" marR="6857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sr-Latn-RS" sz="20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će od</a:t>
                      </a:r>
                      <a:endParaRPr kumimoji="0" lang="en-GB" sz="2000" u="none" strike="noStrike" kern="1200" cap="none" normalizeH="0" baseline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1" marR="68571" marT="0" marB="0" horzOverflow="overflow"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smtClean="0">
                          <a:solidFill>
                            <a:srgbClr val="FF0000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&gt;=</a:t>
                      </a:r>
                      <a:endParaRPr lang="en-GB" sz="2000" b="1" kern="1200" smtClean="0">
                        <a:solidFill>
                          <a:srgbClr val="FF0000"/>
                        </a:solidFill>
                        <a:effectLst/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 marL="68571" marR="6857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20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Veće od ili jednako</a:t>
                      </a:r>
                      <a:endParaRPr kumimoji="0" lang="en-GB" sz="2000" u="none" strike="noStrike" kern="1200" cap="none" normalizeH="0" baseline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1" marR="68571" marT="0" marB="0" horzOverflow="overflow"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smtClean="0">
                          <a:solidFill>
                            <a:srgbClr val="FF0000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&lt;</a:t>
                      </a:r>
                      <a:endParaRPr lang="en-GB" sz="2000" b="1" kern="1200" smtClean="0">
                        <a:solidFill>
                          <a:srgbClr val="FF0000"/>
                        </a:solidFill>
                        <a:effectLst/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 marL="68571" marR="6857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20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Manje od</a:t>
                      </a:r>
                      <a:endParaRPr kumimoji="0" lang="en-GB" sz="2000" u="none" strike="noStrike" kern="1200" cap="none" normalizeH="0" baseline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1" marR="68571" marT="0" marB="0" horzOverflow="overflow"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b="1" kern="1200" smtClean="0">
                          <a:solidFill>
                            <a:srgbClr val="FF0000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&lt;=</a:t>
                      </a:r>
                    </a:p>
                  </a:txBody>
                  <a:tcPr marL="68571" marR="6857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20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Manje od ili jednako</a:t>
                      </a:r>
                      <a:endParaRPr kumimoji="0" lang="en-GB" sz="2000" u="none" strike="noStrike" kern="1200" cap="none" normalizeH="0" baseline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1" marR="68571" marT="0" marB="0" horzOverflow="overflow"/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b="1" kern="1200" smtClean="0">
                          <a:solidFill>
                            <a:srgbClr val="FF0000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==</a:t>
                      </a:r>
                    </a:p>
                  </a:txBody>
                  <a:tcPr marL="68571" marR="6857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Provera jednakosti</a:t>
                      </a:r>
                      <a:endParaRPr kumimoji="0" lang="en-GB" sz="2000" u="none" strike="noStrike" kern="1200" cap="none" normalizeH="0" baseline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1" marR="68571" marT="0" marB="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Latn-RS" sz="2000" b="1" kern="1200" smtClean="0">
                          <a:solidFill>
                            <a:srgbClr val="FF0000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~</a:t>
                      </a:r>
                      <a:r>
                        <a:rPr lang="en-GB" sz="2000" b="1" kern="1200" smtClean="0">
                          <a:solidFill>
                            <a:srgbClr val="FF0000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=</a:t>
                      </a:r>
                    </a:p>
                  </a:txBody>
                  <a:tcPr marL="68571" marR="6857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Provera nejednakosti</a:t>
                      </a:r>
                      <a:endParaRPr kumimoji="0" lang="en-GB" sz="2000" u="none" strike="noStrike" kern="1200" cap="none" normalizeH="0" baseline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1" marR="68571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99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7772400" cy="114300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sl-SI" sz="4000" smtClean="0"/>
              <a:t>Prvenstvo operatora</a:t>
            </a:r>
            <a:endParaRPr lang="en-US" sz="400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051255"/>
              </p:ext>
            </p:extLst>
          </p:nvPr>
        </p:nvGraphicFramePr>
        <p:xfrm>
          <a:off x="2699792" y="1484784"/>
          <a:ext cx="3672408" cy="39019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8"/>
              </a:tblGrid>
              <a:tr h="576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Latn-RS" sz="20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</a:t>
                      </a:r>
                      <a:endParaRPr lang="en-GB" sz="2000" b="1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771" marR="38771" marT="0" marB="0" anchor="ctr" horzOverflow="overflow"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Latn-RS" sz="2000" b="1" kern="120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en-GB" sz="2000" b="1" kern="1200" smtClean="0"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 marL="68571" marR="68571" marT="0" marB="0" horzOverflow="overflow"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.'  .^  '  ^</a:t>
                      </a:r>
                      <a:endParaRPr lang="en-GB" sz="2000" b="1" kern="1200" smtClean="0"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 marL="68571" marR="68571" marT="0" marB="0" horzOverflow="overflow"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Consolas" pitchFamily="49" charset="0"/>
                        </a:rPr>
                        <a:t>unarni</a:t>
                      </a:r>
                      <a:r>
                        <a:rPr lang="en-US" sz="2000" b="1" kern="1200" baseline="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</a:t>
                      </a:r>
                      <a:r>
                        <a:rPr lang="en-US" sz="2000" b="1" kern="120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+</a:t>
                      </a:r>
                      <a:r>
                        <a:rPr lang="en-US" sz="2000" b="1" kern="1200" baseline="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</a:t>
                      </a:r>
                      <a:r>
                        <a:rPr lang="en-US" sz="2000" b="1" kern="120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</a:t>
                      </a:r>
                      <a:r>
                        <a:rPr lang="en-US" sz="2000" b="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Consolas" pitchFamily="49" charset="0"/>
                        </a:rPr>
                        <a:t>unarni</a:t>
                      </a:r>
                      <a:r>
                        <a:rPr lang="en-US" sz="2000" b="1" kern="120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-  </a:t>
                      </a:r>
                      <a:r>
                        <a:rPr lang="en-US" sz="2000" b="1" kern="1200" baseline="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~</a:t>
                      </a:r>
                      <a:endParaRPr lang="en-GB" sz="2000" b="1" kern="1200" smtClean="0"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 marL="68571" marR="68571" marT="0" marB="0" horzOverflow="overflow"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b="1" kern="120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.*  ./  *  /</a:t>
                      </a:r>
                    </a:p>
                  </a:txBody>
                  <a:tcPr marL="68571" marR="68571" marT="0" marB="0" horzOverflow="overflow"/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+</a:t>
                      </a:r>
                      <a:r>
                        <a:rPr lang="en-US" sz="2000" b="1" kern="1200" baseline="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-</a:t>
                      </a:r>
                      <a:endParaRPr lang="en-GB" sz="2000" b="1" kern="1200" smtClean="0"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 marL="68571" marR="68571" marT="0" marB="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:</a:t>
                      </a:r>
                      <a:endParaRPr lang="en-GB" sz="2000" b="1" kern="1200" smtClean="0"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 marL="68571" marR="68571" marT="0" marB="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&lt;  &lt;=  &gt;  &gt;=  ==  ~=</a:t>
                      </a:r>
                      <a:endParaRPr lang="en-GB" sz="2000" b="1" kern="1200" smtClean="0"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 marL="68571" marR="68571" marT="0" marB="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&amp;</a:t>
                      </a:r>
                      <a:endParaRPr lang="en-GB" sz="2000" b="1" kern="1200" smtClean="0"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 marL="68571" marR="68571" marT="0" marB="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smtClean="0"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|</a:t>
                      </a:r>
                      <a:endParaRPr lang="en-GB" sz="2000" b="1" kern="1200" smtClean="0"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+mn-ea"/>
                        <a:cs typeface="Consolas" pitchFamily="49" charset="0"/>
                      </a:endParaRPr>
                    </a:p>
                  </a:txBody>
                  <a:tcPr marL="68571" marR="68571" marT="0" marB="0" horzOverflow="overflow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23528" y="5694347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>
                <a:latin typeface="+mj-lt"/>
              </a:rPr>
              <a:t>Pri vrhu tabele su operatori sa ve</a:t>
            </a:r>
            <a:r>
              <a:rPr lang="sr-Latn-RS" smtClean="0">
                <a:latin typeface="+mj-lt"/>
              </a:rPr>
              <a:t>ćim prioritetom, a pri dnu oni sa manjim prioritetom.</a:t>
            </a:r>
            <a:endParaRPr lang="en-GB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87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342156"/>
            <a:ext cx="8497639" cy="4103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z="2600" smtClean="0">
                <a:latin typeface="+mj-lt"/>
              </a:rPr>
              <a:t>Naredbe uslovnog skoka:</a:t>
            </a:r>
          </a:p>
          <a:p>
            <a:pPr marL="800100" lvl="1" indent="-342900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Ø"/>
              <a:defRPr/>
            </a:pPr>
            <a:r>
              <a:rPr lang="en-US" b="1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endParaRPr lang="en-US" b="1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Ø"/>
              <a:defRPr/>
            </a:pPr>
            <a:r>
              <a:rPr lang="en-US" b="1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if-else</a:t>
            </a:r>
            <a:endParaRPr lang="en-US" b="1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Ø"/>
              <a:defRPr/>
            </a:pPr>
            <a:r>
              <a:rPr lang="en-US" b="1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if-elseif-else</a:t>
            </a:r>
            <a:endParaRPr lang="en-US" b="1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z="2600">
                <a:latin typeface="+mj-lt"/>
              </a:rPr>
              <a:t>Programske petlje:</a:t>
            </a:r>
          </a:p>
          <a:p>
            <a:pPr marL="800100" lvl="1" indent="-342900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Ø"/>
              <a:defRPr/>
            </a:pPr>
            <a:r>
              <a:rPr lang="en-US" b="1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600" smtClean="0">
                <a:latin typeface="+mj-lt"/>
              </a:rPr>
              <a:t> petlja</a:t>
            </a:r>
          </a:p>
          <a:p>
            <a:pPr marL="800100" lvl="1" indent="-342900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Ø"/>
              <a:defRPr/>
            </a:pPr>
            <a:r>
              <a:rPr lang="en-US" b="1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sz="2600" smtClean="0">
                <a:latin typeface="+mj-lt"/>
              </a:rPr>
              <a:t> </a:t>
            </a:r>
            <a:r>
              <a:rPr lang="en-US" sz="2600">
                <a:latin typeface="+mj-lt"/>
              </a:rPr>
              <a:t>petlja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466"/>
            <a:ext cx="8857680" cy="936278"/>
          </a:xfrm>
        </p:spPr>
        <p:txBody>
          <a:bodyPr/>
          <a:lstStyle/>
          <a:p>
            <a:pPr algn="l"/>
            <a:r>
              <a:rPr lang="en-US" sz="4000" smtClean="0"/>
              <a:t>Kontrola toka programa – Pregled naredbi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741781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196752"/>
            <a:ext cx="8497639" cy="5111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z="2600" smtClean="0">
                <a:latin typeface="+mj-lt"/>
              </a:rPr>
              <a:t>Sintaksa naredbe: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US" b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(uslov)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US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naredbe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en-US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</a:p>
          <a:p>
            <a:pPr marL="342900" indent="-342900">
              <a:spcBef>
                <a:spcPts val="180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z="2600">
                <a:latin typeface="+mj-lt"/>
              </a:rPr>
              <a:t>Ukoliko je logički uslov ispunjen izvršavaju se naredbe, u suprotnom se ide na prvu naredbu posle </a:t>
            </a:r>
            <a:r>
              <a:rPr lang="en-US" sz="2600">
                <a:latin typeface="Consolas" pitchFamily="49" charset="0"/>
                <a:cs typeface="Consolas" pitchFamily="49" charset="0"/>
              </a:rPr>
              <a:t>end</a:t>
            </a:r>
            <a:r>
              <a:rPr lang="en-US" sz="2600" smtClean="0">
                <a:latin typeface="+mj-lt"/>
              </a:rPr>
              <a:t>.</a:t>
            </a:r>
            <a:endParaRPr lang="en-US" sz="2600">
              <a:latin typeface="+mj-lt"/>
            </a:endParaRP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z="2600" smtClean="0">
                <a:latin typeface="+mj-lt"/>
              </a:rPr>
              <a:t>Primer:</a:t>
            </a:r>
          </a:p>
          <a:p>
            <a:pPr marL="538163" lvl="2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sr-Latn-CS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('Unesi broj ');</a:t>
            </a:r>
          </a:p>
          <a:p>
            <a:pPr marL="538163" lvl="1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it-IT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sr-Latn-ME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mtClean="0"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it-IT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1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it-IT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disp</a:t>
            </a:r>
            <a:r>
              <a:rPr lang="it-IT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r-Latn-CS">
                <a:latin typeface="Consolas" panose="020B0609020204030204" pitchFamily="49" charset="0"/>
                <a:cs typeface="Consolas" panose="020B0609020204030204" pitchFamily="49" charset="0"/>
              </a:rPr>
              <a:t>'n je vece od 10</a:t>
            </a:r>
            <a:r>
              <a:rPr lang="it-IT">
                <a:latin typeface="Consolas" panose="020B0609020204030204" pitchFamily="49" charset="0"/>
                <a:cs typeface="Consolas" panose="020B0609020204030204" pitchFamily="49" charset="0"/>
              </a:rPr>
              <a:t>')</a:t>
            </a:r>
            <a:r>
              <a:rPr lang="sr-Latn-ME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it-IT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38163" lvl="1" indent="-23971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it-IT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en-US" sz="2800">
              <a:latin typeface="+mj-lt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466"/>
            <a:ext cx="4752528" cy="936278"/>
          </a:xfrm>
        </p:spPr>
        <p:txBody>
          <a:bodyPr/>
          <a:lstStyle/>
          <a:p>
            <a:pPr algn="l"/>
            <a:r>
              <a:rPr lang="en-US" sz="4000" smtClean="0"/>
              <a:t>Naredba if</a:t>
            </a:r>
            <a:endParaRPr lang="en-US" sz="4000" b="1" dirty="0" smtClean="0"/>
          </a:p>
        </p:txBody>
      </p:sp>
      <p:cxnSp>
        <p:nvCxnSpPr>
          <p:cNvPr id="6" name="Straight Arrow Connector 5"/>
          <p:cNvCxnSpPr>
            <a:stCxn id="7" idx="1"/>
          </p:cNvCxnSpPr>
          <p:nvPr/>
        </p:nvCxnSpPr>
        <p:spPr bwMode="auto">
          <a:xfrm flipH="1">
            <a:off x="2051720" y="4148500"/>
            <a:ext cx="1902668" cy="3606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954388" y="3933056"/>
            <a:ext cx="43620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r-Latn-ME" sz="2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sr-Latn-ME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ME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funkcija za unos podatka</a:t>
            </a:r>
            <a:endParaRPr lang="en-US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8" name="Straight Arrow Connector 7"/>
          <p:cNvCxnSpPr>
            <a:stCxn id="9" idx="1"/>
          </p:cNvCxnSpPr>
          <p:nvPr/>
        </p:nvCxnSpPr>
        <p:spPr bwMode="auto">
          <a:xfrm flipH="1" flipV="1">
            <a:off x="1261096" y="5536704"/>
            <a:ext cx="2663018" cy="559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924114" y="5881191"/>
            <a:ext cx="464968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r-Latn-ME" sz="2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disp </a:t>
            </a:r>
            <a:r>
              <a:rPr lang="sr-Latn-ME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funkcija za štampanje teksta</a:t>
            </a:r>
            <a:endParaRPr lang="en-US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1445196" y="2276872"/>
            <a:ext cx="1902668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347864" y="2033434"/>
            <a:ext cx="504056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Klju</a:t>
            </a:r>
            <a:r>
              <a:rPr lang="sr-Latn-RS" sz="220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čna reč </a:t>
            </a:r>
            <a:r>
              <a:rPr lang="sr-Latn-RS" sz="220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end</a:t>
            </a:r>
            <a:r>
              <a:rPr lang="sr-Latn-RS" sz="220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označava kraj </a:t>
            </a:r>
            <a:r>
              <a:rPr lang="sr-Latn-RS" sz="2200" smtClean="0">
                <a:solidFill>
                  <a:schemeClr val="accent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sr-Latn-RS" sz="220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naredbe</a:t>
            </a:r>
            <a:endParaRPr lang="en-US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502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052736"/>
            <a:ext cx="8497639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mtClean="0">
                <a:latin typeface="+mj-lt"/>
              </a:rPr>
              <a:t>Sintaksa naredbe: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da-DK" sz="22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(uslov)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da-DK" sz="22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naredbe1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da-DK" sz="22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da-DK" sz="22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naredbe2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da-DK" sz="22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en-US" sz="2200" b="1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indent="-342900">
              <a:spcBef>
                <a:spcPts val="180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>
                <a:latin typeface="+mj-lt"/>
              </a:rPr>
              <a:t>Ukoliko je logički uslov ispunjen izvršavaju se </a:t>
            </a:r>
            <a:r>
              <a:rPr lang="en-US">
                <a:latin typeface="Consolas" pitchFamily="49" charset="0"/>
                <a:cs typeface="Consolas" pitchFamily="49" charset="0"/>
              </a:rPr>
              <a:t>naredbe1</a:t>
            </a:r>
            <a:r>
              <a:rPr lang="en-US">
                <a:latin typeface="+mj-lt"/>
              </a:rPr>
              <a:t>, u suprotnom se izvršavaju </a:t>
            </a:r>
            <a:r>
              <a:rPr lang="en-US">
                <a:latin typeface="Consolas" pitchFamily="49" charset="0"/>
                <a:cs typeface="Consolas" pitchFamily="49" charset="0"/>
              </a:rPr>
              <a:t>naredbe2</a:t>
            </a:r>
            <a:r>
              <a:rPr lang="en-US">
                <a:latin typeface="+mj-lt"/>
              </a:rPr>
              <a:t>.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mtClean="0">
                <a:latin typeface="+mj-lt"/>
              </a:rPr>
              <a:t>Primer:</a:t>
            </a:r>
          </a:p>
          <a:p>
            <a:pPr marL="541338" lvl="2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n = input('Unesi broj ');</a:t>
            </a:r>
          </a:p>
          <a:p>
            <a:pPr marL="541338" lvl="1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it-IT" sz="220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sr-Latn-ME" sz="220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r-Latn-CS" sz="2200" smtClean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22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20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sz="22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200" smtClean="0"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it-IT" sz="22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41338" lvl="1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it-IT" sz="2200">
                <a:latin typeface="Consolas" panose="020B0609020204030204" pitchFamily="49" charset="0"/>
                <a:cs typeface="Consolas" panose="020B0609020204030204" pitchFamily="49" charset="0"/>
              </a:rPr>
              <a:t>disp(</a:t>
            </a: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'n je vece od 10'</a:t>
            </a:r>
            <a:r>
              <a:rPr lang="it-IT" sz="220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sr-Latn-ME" sz="220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sr-Latn-CS" sz="22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41338" lvl="1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541338" lvl="1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it-IT" sz="2200">
                <a:latin typeface="Consolas" panose="020B0609020204030204" pitchFamily="49" charset="0"/>
                <a:cs typeface="Consolas" panose="020B0609020204030204" pitchFamily="49" charset="0"/>
              </a:rPr>
              <a:t>disp(</a:t>
            </a:r>
            <a:r>
              <a:rPr lang="sr-Latn-CS" sz="2200">
                <a:latin typeface="Consolas" panose="020B0609020204030204" pitchFamily="49" charset="0"/>
                <a:cs typeface="Consolas" panose="020B0609020204030204" pitchFamily="49" charset="0"/>
              </a:rPr>
              <a:t>'n je manje ili jednako 10'</a:t>
            </a:r>
            <a:r>
              <a:rPr lang="it-IT" sz="220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sr-Latn-ME" sz="220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sr-Latn-CS" sz="22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41338" lvl="1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it-IT" sz="220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en-US" sz="2200">
              <a:latin typeface="+mj-lt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466"/>
            <a:ext cx="4752528" cy="936278"/>
          </a:xfrm>
        </p:spPr>
        <p:txBody>
          <a:bodyPr/>
          <a:lstStyle/>
          <a:p>
            <a:pPr algn="l"/>
            <a:r>
              <a:rPr lang="en-US" sz="4000" smtClean="0"/>
              <a:t>Naredba if-else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32999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836712"/>
            <a:ext cx="8497639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mtClean="0">
                <a:latin typeface="+mj-lt"/>
              </a:rPr>
              <a:t>Sintaksa naredbe: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da-DK" sz="20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(uslov1)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da-DK" sz="20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naredbe1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da-DK" sz="20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elseif (uslov2)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da-DK" sz="20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naredbe2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da-DK" sz="20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da-DK" sz="20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da-DK" sz="20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naredbeK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da-DK" sz="2000" b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en-US" sz="2000">
              <a:latin typeface="+mj-lt"/>
            </a:endParaRP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en-US" smtClean="0">
                <a:latin typeface="+mj-lt"/>
              </a:rPr>
              <a:t>Primer:</a:t>
            </a:r>
          </a:p>
          <a:p>
            <a:pPr marL="541338" lvl="2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000">
                <a:latin typeface="Consolas" panose="020B0609020204030204" pitchFamily="49" charset="0"/>
                <a:cs typeface="Consolas" panose="020B0609020204030204" pitchFamily="49" charset="0"/>
              </a:rPr>
              <a:t>n = input('Unesi broj ');</a:t>
            </a:r>
          </a:p>
          <a:p>
            <a:pPr marL="541338" lvl="2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00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sr-Latn-CS" sz="2000" smtClean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00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000" smtClean="0"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lang="sr-Latn-CS" sz="200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541338" lvl="2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000">
                <a:latin typeface="Consolas" panose="020B0609020204030204" pitchFamily="49" charset="0"/>
                <a:cs typeface="Consolas" panose="020B0609020204030204" pitchFamily="49" charset="0"/>
              </a:rPr>
              <a:t>   disp('Broj je veci od 10');</a:t>
            </a:r>
          </a:p>
          <a:p>
            <a:pPr marL="541338" lvl="2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000">
                <a:latin typeface="Consolas" panose="020B0609020204030204" pitchFamily="49" charset="0"/>
                <a:cs typeface="Consolas" panose="020B0609020204030204" pitchFamily="49" charset="0"/>
              </a:rPr>
              <a:t>elseif (</a:t>
            </a:r>
            <a:r>
              <a:rPr lang="sr-Latn-CS" sz="2000" smtClean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00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r-Latn-CS" sz="2000" smtClean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sr-Latn-CS" sz="200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541338" lvl="2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000">
                <a:latin typeface="Consolas" panose="020B0609020204030204" pitchFamily="49" charset="0"/>
                <a:cs typeface="Consolas" panose="020B0609020204030204" pitchFamily="49" charset="0"/>
              </a:rPr>
              <a:t>   disp('Broj je manji od 3');</a:t>
            </a:r>
          </a:p>
          <a:p>
            <a:pPr marL="541338" lvl="2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00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541338" lvl="2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000">
                <a:latin typeface="Consolas" panose="020B0609020204030204" pitchFamily="49" charset="0"/>
                <a:cs typeface="Consolas" panose="020B0609020204030204" pitchFamily="49" charset="0"/>
              </a:rPr>
              <a:t>   disp('Broj je izmedju 3 i 10');</a:t>
            </a:r>
          </a:p>
          <a:p>
            <a:pPr marL="541338" lvl="2" indent="-258763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00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en-US" sz="2000">
              <a:latin typeface="+mj-lt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27384"/>
            <a:ext cx="4752528" cy="936278"/>
          </a:xfrm>
        </p:spPr>
        <p:txBody>
          <a:bodyPr/>
          <a:lstStyle/>
          <a:p>
            <a:pPr algn="l"/>
            <a:r>
              <a:rPr lang="en-US" sz="4000"/>
              <a:t>Naredba if-elseif-else</a:t>
            </a:r>
            <a:endParaRPr lang="en-US" sz="40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3275857" y="1628800"/>
            <a:ext cx="53285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5000"/>
              <a:defRPr/>
            </a:pPr>
            <a:r>
              <a:rPr lang="sr-Latn-CS" sz="2000" dirty="0">
                <a:latin typeface="+mj-lt"/>
              </a:rPr>
              <a:t>Uslovi se proveravaju redom i izvršavaju se prve naredbe čiji je uslov ispunjen. Nakon toga se nastavlja sa naredbama nakon ključne reči </a:t>
            </a:r>
            <a:r>
              <a:rPr lang="sr-Latn-CS" sz="2000" dirty="0">
                <a:latin typeface="Consolas" pitchFamily="49" charset="0"/>
                <a:cs typeface="Consolas" pitchFamily="49" charset="0"/>
              </a:rPr>
              <a:t>end</a:t>
            </a:r>
            <a:r>
              <a:rPr lang="sr-Latn-CS" sz="2000" dirty="0">
                <a:latin typeface="+mj-lt"/>
              </a:rPr>
              <a:t>.</a:t>
            </a:r>
            <a:endParaRPr lang="sr-Latn-CS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769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368152"/>
            <a:ext cx="8497639" cy="515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vi-VN">
                <a:latin typeface="Calibri" pitchFamily="34" charset="0"/>
              </a:rPr>
              <a:t>U MATLAB-u mogu da se koriste </a:t>
            </a:r>
            <a:r>
              <a:rPr lang="vi-VN" b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vi-VN">
                <a:latin typeface="Calibri" pitchFamily="34" charset="0"/>
              </a:rPr>
              <a:t> i </a:t>
            </a:r>
            <a:r>
              <a:rPr lang="vi-VN" b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vi-VN">
                <a:latin typeface="Calibri" pitchFamily="34" charset="0"/>
              </a:rPr>
              <a:t> petlje.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vi-VN">
                <a:latin typeface="Consolas" pitchFamily="49" charset="0"/>
                <a:cs typeface="Consolas" pitchFamily="49" charset="0"/>
              </a:rPr>
              <a:t>for</a:t>
            </a:r>
            <a:r>
              <a:rPr lang="vi-VN">
                <a:latin typeface="Calibri" pitchFamily="34" charset="0"/>
              </a:rPr>
              <a:t> petlja (ili brojačka petlja) se koristi kada se zna koliko puta treba da se izvrši određeni deo koda (telo petlje).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sr-Latn-RS" smtClean="0">
                <a:latin typeface="Calibri" pitchFamily="34" charset="0"/>
              </a:rPr>
              <a:t>Sintaksa</a:t>
            </a:r>
            <a:r>
              <a:rPr lang="vi-VN" smtClean="0">
                <a:latin typeface="Calibri" pitchFamily="34" charset="0"/>
              </a:rPr>
              <a:t> </a:t>
            </a:r>
            <a:r>
              <a:rPr lang="vi-VN">
                <a:latin typeface="Consolas" pitchFamily="49" charset="0"/>
                <a:cs typeface="Consolas" pitchFamily="49" charset="0"/>
              </a:rPr>
              <a:t>for</a:t>
            </a:r>
            <a:r>
              <a:rPr lang="vi-VN">
                <a:latin typeface="Calibri" pitchFamily="34" charset="0"/>
              </a:rPr>
              <a:t> petlje:</a:t>
            </a: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2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 i = a:b:c </a:t>
            </a: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2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naredbe</a:t>
            </a: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200" b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vi-VN">
              <a:latin typeface="Calibri" pitchFamily="34" charset="0"/>
            </a:endParaRPr>
          </a:p>
          <a:p>
            <a:pPr marL="3619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mtClean="0">
                <a:latin typeface="Calibri" pitchFamily="34" charset="0"/>
              </a:rPr>
              <a:t>gde </a:t>
            </a:r>
            <a:r>
              <a:rPr lang="vi-VN">
                <a:latin typeface="Calibri" pitchFamily="34" charset="0"/>
              </a:rPr>
              <a:t>je:</a:t>
            </a:r>
          </a:p>
          <a:p>
            <a:pPr marL="3619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200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vi-VN" smtClean="0">
                <a:latin typeface="Calibri" pitchFamily="34" charset="0"/>
              </a:rPr>
              <a:t> </a:t>
            </a:r>
            <a:r>
              <a:rPr lang="vi-VN">
                <a:latin typeface="Calibri" pitchFamily="34" charset="0"/>
              </a:rPr>
              <a:t>– brojačka promenljiva</a:t>
            </a:r>
          </a:p>
          <a:p>
            <a:pPr marL="3619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20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vi-VN">
                <a:latin typeface="Calibri" pitchFamily="34" charset="0"/>
              </a:rPr>
              <a:t> – početna vrednost brojača </a:t>
            </a:r>
            <a:r>
              <a:rPr lang="vi-VN" sz="220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</a:p>
          <a:p>
            <a:pPr marL="3619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200"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vi-VN">
                <a:latin typeface="Calibri" pitchFamily="34" charset="0"/>
              </a:rPr>
              <a:t> – korak promene brojača </a:t>
            </a:r>
            <a:r>
              <a:rPr lang="vi-VN" sz="220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</a:p>
          <a:p>
            <a:pPr marL="3619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20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vi-VN">
                <a:latin typeface="Calibri" pitchFamily="34" charset="0"/>
              </a:rPr>
              <a:t> – krajnja vrednost brojača </a:t>
            </a:r>
            <a:r>
              <a:rPr lang="vi-VN" sz="2200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vi-VN" sz="22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466"/>
            <a:ext cx="8280920" cy="936278"/>
          </a:xfrm>
        </p:spPr>
        <p:txBody>
          <a:bodyPr/>
          <a:lstStyle/>
          <a:p>
            <a:pPr algn="l"/>
            <a:r>
              <a:rPr lang="en-US" sz="4000"/>
              <a:t>Programske petlje – for petlja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940425" y="3230974"/>
            <a:ext cx="2735263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for i = 1 : 2 : 10</a:t>
            </a:r>
          </a:p>
          <a:p>
            <a:r>
              <a:rPr lang="sr-Latn-ME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disp(i)</a:t>
            </a:r>
          </a:p>
          <a:p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end</a:t>
            </a:r>
          </a:p>
          <a:p>
            <a:pPr>
              <a:spcAft>
                <a:spcPts val="600"/>
              </a:spcAft>
            </a:pPr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    1</a:t>
            </a:r>
          </a:p>
          <a:p>
            <a:pPr>
              <a:spcAft>
                <a:spcPts val="600"/>
              </a:spcAft>
            </a:pPr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    3</a:t>
            </a:r>
          </a:p>
          <a:p>
            <a:pPr>
              <a:spcAft>
                <a:spcPts val="600"/>
              </a:spcAft>
            </a:pPr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    5</a:t>
            </a:r>
          </a:p>
          <a:p>
            <a:pPr>
              <a:spcAft>
                <a:spcPts val="600"/>
              </a:spcAft>
            </a:pPr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    7</a:t>
            </a:r>
          </a:p>
          <a:p>
            <a:pPr>
              <a:spcAft>
                <a:spcPts val="600"/>
              </a:spcAft>
            </a:pPr>
            <a:r>
              <a:rPr lang="da-DK" sz="2000">
                <a:solidFill>
                  <a:srgbClr val="3333CC"/>
                </a:solidFill>
                <a:latin typeface="Consolas" pitchFamily="49" charset="0"/>
                <a:cs typeface="Consolas" pitchFamily="49" charset="0"/>
              </a:rPr>
              <a:t>     9</a:t>
            </a:r>
            <a:endParaRPr lang="en-US" sz="2000">
              <a:solidFill>
                <a:srgbClr val="3333CC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03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124744"/>
            <a:ext cx="871296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/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  <a:defRPr/>
            </a:pPr>
            <a:r>
              <a:rPr lang="vi-VN">
                <a:latin typeface="Calibri" pitchFamily="34" charset="0"/>
              </a:rPr>
              <a:t>Napisati m-fajl </a:t>
            </a:r>
            <a:r>
              <a:rPr lang="sr-Latn-RS" b="1" smtClean="0">
                <a:latin typeface="Calibri" pitchFamily="34" charset="0"/>
              </a:rPr>
              <a:t>Niz</a:t>
            </a:r>
            <a:r>
              <a:rPr lang="sr-Latn-RS" smtClean="0">
                <a:latin typeface="Calibri" pitchFamily="34" charset="0"/>
              </a:rPr>
              <a:t> </a:t>
            </a:r>
            <a:r>
              <a:rPr lang="vi-VN" smtClean="0">
                <a:latin typeface="Calibri" pitchFamily="34" charset="0"/>
              </a:rPr>
              <a:t>kojim </a:t>
            </a:r>
            <a:r>
              <a:rPr lang="vi-VN">
                <a:latin typeface="Calibri" pitchFamily="34" charset="0"/>
              </a:rPr>
              <a:t>se unosi niz </a:t>
            </a:r>
            <a:r>
              <a:rPr lang="vi-VN" b="1">
                <a:latin typeface="Calibri" pitchFamily="34" charset="0"/>
              </a:rPr>
              <a:t>X</a:t>
            </a:r>
            <a:r>
              <a:rPr lang="vi-VN">
                <a:latin typeface="Calibri" pitchFamily="34" charset="0"/>
              </a:rPr>
              <a:t> i broj </a:t>
            </a:r>
            <a:r>
              <a:rPr lang="vi-VN" b="1">
                <a:latin typeface="Calibri" pitchFamily="34" charset="0"/>
              </a:rPr>
              <a:t>N</a:t>
            </a:r>
            <a:r>
              <a:rPr lang="vi-VN">
                <a:latin typeface="Calibri" pitchFamily="34" charset="0"/>
              </a:rPr>
              <a:t> i koji određuje </a:t>
            </a:r>
            <a:r>
              <a:rPr lang="en-US" smtClean="0">
                <a:latin typeface="Calibri" pitchFamily="34" charset="0"/>
              </a:rPr>
              <a:t>i </a:t>
            </a:r>
            <a:r>
              <a:rPr lang="sr-Latn-RS" smtClean="0">
                <a:latin typeface="Calibri" pitchFamily="34" charset="0"/>
              </a:rPr>
              <a:t>štampa  </a:t>
            </a:r>
            <a:r>
              <a:rPr lang="vi-VN" smtClean="0">
                <a:latin typeface="Calibri" pitchFamily="34" charset="0"/>
              </a:rPr>
              <a:t>koliko </a:t>
            </a:r>
            <a:r>
              <a:rPr lang="vi-VN">
                <a:latin typeface="Calibri" pitchFamily="34" charset="0"/>
              </a:rPr>
              <a:t>se puta broj N pojavljuje u nizu X.</a:t>
            </a:r>
          </a:p>
          <a:p>
            <a:pPr marL="361950" lvl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endParaRPr lang="sr-Latn-RS" sz="2200" b="1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X = input('Uneti niz X ');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N = input('Uneti broj N ');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Br = 0;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for i = 1 : length(X)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   if X(i)==N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      Br = Br + 1;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   end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if Br==0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   disp('Nema ga!');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   disp('Broj pojava je');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   disp(Br);</a:t>
            </a:r>
          </a:p>
          <a:p>
            <a:pPr indent="-95250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vi-VN" sz="200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endParaRPr lang="vi-VN" sz="2000">
              <a:latin typeface="Calibri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466"/>
            <a:ext cx="8280920" cy="936278"/>
          </a:xfrm>
        </p:spPr>
        <p:txBody>
          <a:bodyPr/>
          <a:lstStyle/>
          <a:p>
            <a:pPr algn="l"/>
            <a:r>
              <a:rPr lang="en-US" sz="4000" smtClean="0"/>
              <a:t>Primer sa for petljom</a:t>
            </a:r>
            <a:endParaRPr lang="en-US" sz="4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4901665"/>
            <a:ext cx="4477375" cy="169568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6876256" y="4438273"/>
            <a:ext cx="21810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r-Latn-ME" sz="2200" smtClean="0">
                <a:solidFill>
                  <a:schemeClr val="accent1">
                    <a:lumMod val="75000"/>
                  </a:schemeClr>
                </a:solidFill>
                <a:latin typeface="+mj-lt"/>
                <a:cs typeface="Consolas" panose="020B0609020204030204" pitchFamily="49" charset="0"/>
              </a:rPr>
              <a:t>Jedno izvršenje</a:t>
            </a:r>
            <a:endParaRPr lang="en-US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72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4469</TotalTime>
  <Words>979</Words>
  <Application>Microsoft Office PowerPoint</Application>
  <PresentationFormat>On-screen Show (4:3)</PresentationFormat>
  <Paragraphs>233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MATLAB</vt:lpstr>
      <vt:lpstr>Logički i operatori poređenja</vt:lpstr>
      <vt:lpstr>Prvenstvo operatora</vt:lpstr>
      <vt:lpstr>Kontrola toka programa – Pregled naredbi</vt:lpstr>
      <vt:lpstr>Naredba if</vt:lpstr>
      <vt:lpstr>Naredba if-else</vt:lpstr>
      <vt:lpstr>Naredba if-elseif-else</vt:lpstr>
      <vt:lpstr>Programske petlje – for petlja</vt:lpstr>
      <vt:lpstr>Primer sa for petljom</vt:lpstr>
      <vt:lpstr>Drugi primer sa for petljom</vt:lpstr>
      <vt:lpstr>Treći primer sa for petljom</vt:lpstr>
      <vt:lpstr>while petlja</vt:lpstr>
      <vt:lpstr>Primer sa while petljom</vt:lpstr>
      <vt:lpstr>Drugi primer sa while petljom</vt:lpstr>
      <vt:lpstr>Naredba break</vt:lpstr>
      <vt:lpstr>Za vežbu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Osnovi računarstva II</dc:title>
  <dc:creator>Slobodan Djukanovic</dc:creator>
  <cp:lastModifiedBy>Slobodan</cp:lastModifiedBy>
  <cp:revision>658</cp:revision>
  <cp:lastPrinted>2013-03-05T14:20:17Z</cp:lastPrinted>
  <dcterms:created xsi:type="dcterms:W3CDTF">2004-11-03T06:24:07Z</dcterms:created>
  <dcterms:modified xsi:type="dcterms:W3CDTF">2015-05-05T10:34:24Z</dcterms:modified>
</cp:coreProperties>
</file>