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8"/>
  </p:notesMasterIdLst>
  <p:handoutMasterIdLst>
    <p:handoutMasterId r:id="rId19"/>
  </p:handoutMasterIdLst>
  <p:sldIdLst>
    <p:sldId id="256" r:id="rId2"/>
    <p:sldId id="446" r:id="rId3"/>
    <p:sldId id="452" r:id="rId4"/>
    <p:sldId id="449" r:id="rId5"/>
    <p:sldId id="450" r:id="rId6"/>
    <p:sldId id="451" r:id="rId7"/>
    <p:sldId id="453" r:id="rId8"/>
    <p:sldId id="455" r:id="rId9"/>
    <p:sldId id="454" r:id="rId10"/>
    <p:sldId id="456" r:id="rId11"/>
    <p:sldId id="457" r:id="rId12"/>
    <p:sldId id="461" r:id="rId13"/>
    <p:sldId id="460" r:id="rId14"/>
    <p:sldId id="459" r:id="rId15"/>
    <p:sldId id="458" r:id="rId16"/>
    <p:sldId id="430" r:id="rId17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080"/>
    <a:srgbClr val="FFCCFF"/>
    <a:srgbClr val="FF3300"/>
    <a:srgbClr val="CC0000"/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10" autoAdjust="0"/>
    <p:restoredTop sz="90953" autoAdjust="0"/>
  </p:normalViewPr>
  <p:slideViewPr>
    <p:cSldViewPr showGuides="1">
      <p:cViewPr>
        <p:scale>
          <a:sx n="100" d="100"/>
          <a:sy n="100" d="100"/>
        </p:scale>
        <p:origin x="-725" y="-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>
            <a:lvl1pPr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>
            <a:lvl1pPr algn="r"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b" anchorCtr="0" compatLnSpc="1">
            <a:prstTxWarp prst="textNoShape">
              <a:avLst/>
            </a:prstTxWarp>
          </a:bodyPr>
          <a:lstStyle>
            <a:lvl1pPr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b" anchorCtr="0" compatLnSpc="1">
            <a:prstTxWarp prst="textNoShape">
              <a:avLst/>
            </a:prstTxWarp>
          </a:bodyPr>
          <a:lstStyle>
            <a:lvl1pPr algn="r" defTabSz="990457">
              <a:defRPr sz="1300"/>
            </a:lvl1pPr>
          </a:lstStyle>
          <a:p>
            <a:pPr>
              <a:defRPr/>
            </a:pPr>
            <a:fld id="{152739E2-A68E-4C36-924A-9E61C05DB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68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>
            <a:lvl1pPr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5963" y="0"/>
            <a:ext cx="4437062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>
            <a:lvl1pPr algn="r"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4863" y="533400"/>
            <a:ext cx="3544887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2350" y="3371850"/>
            <a:ext cx="8189913" cy="319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b" anchorCtr="0" compatLnSpc="1">
            <a:prstTxWarp prst="textNoShape">
              <a:avLst/>
            </a:prstTxWarp>
          </a:bodyPr>
          <a:lstStyle>
            <a:lvl1pPr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5963" y="6743700"/>
            <a:ext cx="4437062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b" anchorCtr="0" compatLnSpc="1">
            <a:prstTxWarp prst="textNoShape">
              <a:avLst/>
            </a:prstTxWarp>
          </a:bodyPr>
          <a:lstStyle>
            <a:lvl1pPr algn="r" defTabSz="990457">
              <a:defRPr sz="1300"/>
            </a:lvl1pPr>
          </a:lstStyle>
          <a:p>
            <a:pPr>
              <a:defRPr/>
            </a:pPr>
            <a:fld id="{DC37E617-3E14-4194-BE6A-9D2974CF8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94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F2B684-152A-4AA2-A635-42849CB6E655}" type="slidenum">
              <a:rPr lang="en-US" sz="1300" smtClean="0"/>
              <a:pPr eaLnBrk="1" hangingPunct="1"/>
              <a:t>1</a:t>
            </a:fld>
            <a:endParaRPr lang="en-US" sz="13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E378B-8521-41EA-B737-C69CF6383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3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3D22E-8804-4D05-AC4E-7AEFBA7C9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7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08E94-14F3-474A-B96D-54DEBCDDD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7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61444-8999-4ABC-949B-0E28B8789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BF69E-E76C-4FAC-BFDA-93793620E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9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0CF46-55F6-46B8-80D9-A02F8E3EB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1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96CA4-AF4A-4711-A556-55E2A328D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6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9E1D-D872-4CD5-AFF5-4A0A01C7E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1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0B613-2D00-4C0A-A038-FACADB814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9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7916B-1D46-4646-BE8E-258CC0EE0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6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9B278-2D7C-4261-B13F-43E716389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5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A3A7B5-5D60-4EE3-8AE1-10E45FD94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277888"/>
            <a:ext cx="8424863" cy="1143000"/>
          </a:xfrm>
        </p:spPr>
        <p:txBody>
          <a:bodyPr/>
          <a:lstStyle/>
          <a:p>
            <a:r>
              <a:rPr lang="en-US" sz="7000" b="1" smtClean="0"/>
              <a:t>MATLAB</a:t>
            </a:r>
            <a:endParaRPr lang="sr-Latn-CS" sz="7000" b="1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429001"/>
            <a:ext cx="8424936" cy="792087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Rad sa stringovima</a:t>
            </a:r>
            <a:endParaRPr lang="sr-Latn-RS" sz="4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99392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smtClean="0"/>
              <a:t>Odre</a:t>
            </a:r>
            <a:r>
              <a:rPr lang="sr-Latn-RS" sz="4000" smtClean="0"/>
              <a:t>đivanje opsega karaktera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908720"/>
            <a:ext cx="8856984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Calibri" pitchFamily="34" charset="0"/>
              </a:rPr>
              <a:t>U</a:t>
            </a:r>
            <a:r>
              <a:rPr lang="vi-VN" sz="2600" dirty="0" smtClean="0">
                <a:latin typeface="Calibri" pitchFamily="34" charset="0"/>
              </a:rPr>
              <a:t>očimo i iz </a:t>
            </a:r>
            <a:r>
              <a:rPr lang="vi-VN" sz="2600" dirty="0">
                <a:latin typeface="Calibri" pitchFamily="34" charset="0"/>
              </a:rPr>
              <a:t>ASCII tabele </a:t>
            </a:r>
            <a:r>
              <a:rPr lang="vi-VN" sz="2600" dirty="0" smtClean="0">
                <a:latin typeface="Calibri" pitchFamily="34" charset="0"/>
              </a:rPr>
              <a:t>sledeće</a:t>
            </a:r>
            <a:r>
              <a:rPr lang="vi-VN" sz="2600" dirty="0">
                <a:latin typeface="Calibri" pitchFamily="34" charset="0"/>
              </a:rPr>
              <a:t>: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vi-VN" sz="2200" dirty="0">
                <a:latin typeface="Calibri" pitchFamily="34" charset="0"/>
              </a:rPr>
              <a:t>Slova (mala i velika) su poređana u prirodno rastućem redosledu engleskog alfabeta (A, B, C, D, ..., a, b, c, d, ... ),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vi-VN" sz="2200" dirty="0">
                <a:latin typeface="Calibri" pitchFamily="34" charset="0"/>
              </a:rPr>
              <a:t>Cifre su poređane u rastući redosled (0, 1, 2, 3, ...),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vi-VN" sz="2200" dirty="0">
                <a:latin typeface="Calibri" pitchFamily="34" charset="0"/>
              </a:rPr>
              <a:t>Skupovi malih i velikih slova se ne nadovezuju jedan na drugi (prvo dolaze velika slova, pa nekoliko specijalnih karaktera, pa mala slova).</a:t>
            </a:r>
            <a:endParaRPr lang="sr-Latn-RS" sz="2200" dirty="0">
              <a:latin typeface="Calibri" pitchFamily="34" charset="0"/>
            </a:endParaRPr>
          </a:p>
          <a:p>
            <a:pPr marL="342900" lvl="1" indent="-342900">
              <a:spcBef>
                <a:spcPts val="12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+mj-lt"/>
              </a:rPr>
              <a:t>Ove osobine možemo iskoristiti da proverimo da li karakter </a:t>
            </a:r>
            <a:r>
              <a:rPr lang="sr-Latn-RS" sz="2600" dirty="0" smtClean="0">
                <a:latin typeface="+mj-lt"/>
              </a:rPr>
              <a:t>pripada </a:t>
            </a:r>
            <a:r>
              <a:rPr lang="sr-Latn-RS" sz="2600" dirty="0" smtClean="0">
                <a:latin typeface="+mj-lt"/>
              </a:rPr>
              <a:t>skupu malih slova, velikih slova ili cifara.</a:t>
            </a:r>
            <a:endParaRPr lang="sr-Latn-RS" sz="2600" dirty="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3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s(i</a:t>
            </a:r>
            <a:r>
              <a:rPr lang="sr-Latn-CS" sz="2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)&gt;='a' &amp; </a:t>
            </a:r>
            <a:r>
              <a:rPr lang="sr-Latn-CS" sz="23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s(i</a:t>
            </a:r>
            <a:r>
              <a:rPr lang="sr-Latn-CS" sz="2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)&lt;=</a:t>
            </a:r>
            <a:r>
              <a:rPr lang="sr-Latn-CS" sz="23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'z</a:t>
            </a:r>
            <a:r>
              <a:rPr lang="sr-Latn-CS" sz="2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sr-Latn-CS" sz="2300" dirty="0" smtClean="0">
                <a:latin typeface="+mj-lt"/>
              </a:rPr>
              <a:t> uslov da je </a:t>
            </a:r>
            <a:r>
              <a:rPr lang="sr-Latn-CS" sz="2300" dirty="0" smtClean="0">
                <a:latin typeface="Consolas" pitchFamily="49" charset="0"/>
                <a:cs typeface="Consolas" pitchFamily="49" charset="0"/>
              </a:rPr>
              <a:t>s(i)</a:t>
            </a:r>
            <a:r>
              <a:rPr lang="sr-Latn-CS" sz="2300" dirty="0" smtClean="0">
                <a:latin typeface="+mj-lt"/>
              </a:rPr>
              <a:t> malo slovo</a:t>
            </a:r>
            <a:endParaRPr lang="sr-Latn-CS" sz="2300" dirty="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s(i</a:t>
            </a:r>
            <a:r>
              <a:rPr lang="sr-Latn-CS" sz="23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)&gt;='A' </a:t>
            </a:r>
            <a:r>
              <a:rPr lang="sr-Latn-CS" sz="2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 s(i</a:t>
            </a:r>
            <a:r>
              <a:rPr lang="sr-Latn-CS" sz="23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)&lt;='Z'</a:t>
            </a:r>
            <a:r>
              <a:rPr lang="sr-Latn-CS" sz="2300" dirty="0" smtClean="0"/>
              <a:t> </a:t>
            </a:r>
            <a:r>
              <a:rPr lang="sr-Latn-CS" sz="2300" dirty="0">
                <a:latin typeface="+mj-lt"/>
              </a:rPr>
              <a:t>uslov da je </a:t>
            </a:r>
            <a:r>
              <a:rPr lang="sr-Latn-CS" sz="2300" dirty="0">
                <a:latin typeface="Consolas" pitchFamily="49" charset="0"/>
                <a:cs typeface="Consolas" pitchFamily="49" charset="0"/>
              </a:rPr>
              <a:t>s(i)</a:t>
            </a:r>
            <a:r>
              <a:rPr lang="sr-Latn-CS" sz="2300" dirty="0">
                <a:latin typeface="+mj-lt"/>
              </a:rPr>
              <a:t> veliko slovo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s(i</a:t>
            </a:r>
            <a:r>
              <a:rPr lang="sr-Latn-CS" sz="23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)&gt;='0' </a:t>
            </a:r>
            <a:r>
              <a:rPr lang="sr-Latn-CS" sz="2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 s(i</a:t>
            </a:r>
            <a:r>
              <a:rPr lang="sr-Latn-CS" sz="23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)&lt;='9'</a:t>
            </a:r>
            <a:r>
              <a:rPr lang="sr-Latn-CS" sz="2300" dirty="0" smtClean="0"/>
              <a:t> </a:t>
            </a:r>
            <a:r>
              <a:rPr lang="sr-Latn-CS" sz="2300" dirty="0">
                <a:latin typeface="+mj-lt"/>
              </a:rPr>
              <a:t>uslov da je </a:t>
            </a:r>
            <a:r>
              <a:rPr lang="sr-Latn-CS" sz="2300" dirty="0">
                <a:latin typeface="Consolas" pitchFamily="49" charset="0"/>
                <a:cs typeface="Consolas" pitchFamily="49" charset="0"/>
              </a:rPr>
              <a:t>s(i)</a:t>
            </a:r>
            <a:r>
              <a:rPr lang="sr-Latn-CS" sz="2300" dirty="0">
                <a:latin typeface="+mj-lt"/>
              </a:rPr>
              <a:t> </a:t>
            </a:r>
            <a:r>
              <a:rPr lang="sr-Latn-CS" sz="2300" dirty="0" smtClean="0">
                <a:latin typeface="+mj-lt"/>
              </a:rPr>
              <a:t>cifra</a:t>
            </a:r>
          </a:p>
          <a:p>
            <a:pPr marL="342900" lvl="1" indent="-342900">
              <a:spcBef>
                <a:spcPts val="12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CS" sz="2600" dirty="0" smtClean="0">
                <a:latin typeface="+mj-lt"/>
              </a:rPr>
              <a:t>Za proveru da li je karakter stringa slovo, može poslužiti funkcija </a:t>
            </a:r>
            <a:r>
              <a:rPr lang="sr-Latn-C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isletter(s(i))</a:t>
            </a:r>
            <a:r>
              <a:rPr lang="sr-Latn-CS" sz="2600" dirty="0" smtClean="0">
                <a:latin typeface="+mj-lt"/>
              </a:rPr>
              <a:t>, koja vraća 1 ako je </a:t>
            </a:r>
            <a:r>
              <a:rPr lang="sr-Latn-C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s(i)</a:t>
            </a:r>
            <a:r>
              <a:rPr lang="sr-Latn-CS" sz="2600" dirty="0" smtClean="0">
                <a:latin typeface="+mj-lt"/>
              </a:rPr>
              <a:t> slovo (veliko ili malo) i 0 u suprotnom.</a:t>
            </a:r>
            <a:endParaRPr lang="sr-Latn-CS" sz="2600" dirty="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085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r-Latn-RS" sz="4000"/>
              <a:t>Funkcija </a:t>
            </a:r>
            <a:r>
              <a:rPr lang="sr-Latn-RS" sz="4000" smtClean="0"/>
              <a:t>isstrprop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1124744"/>
            <a:ext cx="8856984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+mj-lt"/>
              </a:rPr>
              <a:t>Koristeći funkciju </a:t>
            </a:r>
            <a:r>
              <a:rPr lang="sr-Latn-R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isstrprop(s,k)</a:t>
            </a:r>
            <a:r>
              <a:rPr lang="sr-Latn-RS" sz="2600" dirty="0" smtClean="0">
                <a:latin typeface="+mj-lt"/>
              </a:rPr>
              <a:t>, možemo odrediti da li elementi stringa </a:t>
            </a:r>
            <a:r>
              <a:rPr lang="sr-Latn-RS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sr-Latn-RS" sz="2600" dirty="0" smtClean="0">
                <a:latin typeface="+mj-lt"/>
              </a:rPr>
              <a:t> pripadaju kategoriji </a:t>
            </a:r>
            <a:r>
              <a:rPr lang="sr-Latn-RS" dirty="0" smtClean="0"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r-Latn-RS" sz="2600" dirty="0" smtClean="0">
                <a:latin typeface="+mj-lt"/>
              </a:rPr>
              <a:t>. Neke od kategorija karaktera su: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sr-Latn-RS" sz="2200" dirty="0" smtClean="0">
                <a:latin typeface="+mj-lt"/>
              </a:rPr>
              <a:t>Slova (velika i mala)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sr-Latn-RS" sz="2200" dirty="0">
                <a:latin typeface="+mj-lt"/>
              </a:rPr>
              <a:t>Velika </a:t>
            </a:r>
            <a:r>
              <a:rPr lang="sr-Latn-RS" sz="2200" dirty="0" smtClean="0">
                <a:latin typeface="+mj-lt"/>
              </a:rPr>
              <a:t>ili </a:t>
            </a:r>
            <a:r>
              <a:rPr lang="sr-Latn-RS" sz="2200" dirty="0">
                <a:latin typeface="+mj-lt"/>
              </a:rPr>
              <a:t>mala slova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sr-Latn-RS" sz="2200" dirty="0">
                <a:latin typeface="+mj-lt"/>
              </a:rPr>
              <a:t>Cifre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sr-Latn-RS" sz="2200" dirty="0" smtClean="0">
                <a:latin typeface="+mj-lt"/>
              </a:rPr>
              <a:t>Slova i cifre (alfanumerički karakteri)</a:t>
            </a:r>
            <a:endParaRPr lang="en-US" sz="2200" dirty="0" smtClean="0">
              <a:latin typeface="+mj-lt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en-US" sz="2200" dirty="0" err="1" smtClean="0">
                <a:latin typeface="+mj-lt"/>
              </a:rPr>
              <a:t>Beline</a:t>
            </a:r>
            <a:r>
              <a:rPr lang="en-US" sz="2200" dirty="0" smtClean="0">
                <a:latin typeface="+mj-lt"/>
              </a:rPr>
              <a:t> (</a:t>
            </a:r>
            <a:r>
              <a:rPr lang="en-US" sz="2200" dirty="0" err="1" smtClean="0">
                <a:latin typeface="+mj-lt"/>
              </a:rPr>
              <a:t>spejs</a:t>
            </a:r>
            <a:r>
              <a:rPr lang="en-US" sz="2200" dirty="0" smtClean="0">
                <a:latin typeface="+mj-lt"/>
              </a:rPr>
              <a:t>, tab, Enter)</a:t>
            </a:r>
            <a:endParaRPr lang="sr-Latn-RS" sz="2200" dirty="0" smtClean="0">
              <a:latin typeface="+mj-lt"/>
            </a:endParaRPr>
          </a:p>
          <a:p>
            <a:pPr marL="342900" lvl="1" indent="-342900">
              <a:spcBef>
                <a:spcPts val="12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>
                <a:latin typeface="+mj-lt"/>
              </a:rPr>
              <a:t>Na primer, za string </a:t>
            </a:r>
            <a:r>
              <a:rPr lang="sr-Latn-RS" sz="2600" dirty="0" smtClean="0">
                <a:latin typeface="Consolas" pitchFamily="49" charset="0"/>
                <a:cs typeface="Consolas" pitchFamily="49" charset="0"/>
              </a:rPr>
              <a:t>s='Trebinje 2015</a:t>
            </a:r>
            <a:r>
              <a:rPr lang="sr-Latn-RS" sz="2600" dirty="0">
                <a:latin typeface="Consolas" pitchFamily="49" charset="0"/>
                <a:cs typeface="Consolas" pitchFamily="49" charset="0"/>
              </a:rPr>
              <a:t>'</a:t>
            </a:r>
            <a:r>
              <a:rPr lang="sr-Latn-RS" sz="2600" dirty="0" smtClean="0">
                <a:latin typeface="+mj-lt"/>
              </a:rPr>
              <a:t>, imamo:</a:t>
            </a:r>
            <a:endParaRPr lang="sr-Latn-RS" sz="2600" dirty="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isstrprop(s(1),'digit</a:t>
            </a:r>
            <a:r>
              <a:rPr lang="sr-Latn-CS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') </a:t>
            </a:r>
            <a:r>
              <a:rPr lang="sr-Latn-CS" sz="2200" dirty="0">
                <a:latin typeface="+mj-lt"/>
              </a:rPr>
              <a:t>vraća 0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isstrprop(s(1),'alpha')</a:t>
            </a: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200" dirty="0">
                <a:latin typeface="+mj-lt"/>
              </a:rPr>
              <a:t>vraća </a:t>
            </a:r>
            <a:r>
              <a:rPr lang="sr-Latn-CS" sz="2200" dirty="0" smtClean="0">
                <a:latin typeface="+mj-lt"/>
              </a:rPr>
              <a:t>1, isto kao funkcija </a:t>
            </a:r>
            <a:r>
              <a:rPr lang="sr-Latn-CS" sz="2200" dirty="0" smtClean="0">
                <a:latin typeface="Consolas" pitchFamily="49" charset="0"/>
                <a:cs typeface="Consolas" pitchFamily="49" charset="0"/>
              </a:rPr>
              <a:t>isletter</a:t>
            </a:r>
            <a:endParaRPr lang="sr-Latn-CS" sz="2200" dirty="0">
              <a:latin typeface="Consolas" pitchFamily="49" charset="0"/>
              <a:cs typeface="Consolas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isstrprop(s(1),'alphanum')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200" dirty="0">
                <a:latin typeface="+mj-lt"/>
              </a:rPr>
              <a:t>vraća 1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isstrprop(s,'alpha')</a:t>
            </a: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200" dirty="0">
                <a:latin typeface="+mj-lt"/>
              </a:rPr>
              <a:t>vraća </a:t>
            </a:r>
            <a:r>
              <a:rPr lang="en-US" sz="2200" dirty="0">
                <a:latin typeface="+mj-lt"/>
              </a:rPr>
              <a:t>[</a:t>
            </a:r>
            <a:r>
              <a:rPr lang="sr-Latn-CS" sz="2200" dirty="0">
                <a:latin typeface="+mj-lt"/>
              </a:rPr>
              <a:t>1 1 1 1 1 1 1 1 0 0 0 0 0</a:t>
            </a:r>
            <a:r>
              <a:rPr lang="en-US" sz="2200" dirty="0" smtClean="0">
                <a:latin typeface="+mj-lt"/>
              </a:rPr>
              <a:t>]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isstrprop(s</a:t>
            </a:r>
            <a:r>
              <a:rPr lang="sr-Latn-CS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,'</a:t>
            </a:r>
            <a:r>
              <a:rPr lang="en-US" sz="22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wspace</a:t>
            </a:r>
            <a:r>
              <a:rPr lang="sr-Latn-CS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')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200" dirty="0">
                <a:latin typeface="+mj-lt"/>
              </a:rPr>
              <a:t>vraća </a:t>
            </a:r>
            <a:r>
              <a:rPr lang="en-US" sz="2200" dirty="0">
                <a:latin typeface="+mj-lt"/>
              </a:rPr>
              <a:t>[0 0 0 0 0 0 0 </a:t>
            </a:r>
            <a:r>
              <a:rPr lang="en-US" sz="2200" dirty="0" smtClean="0">
                <a:latin typeface="+mj-lt"/>
              </a:rPr>
              <a:t>0 1</a:t>
            </a:r>
            <a:r>
              <a:rPr lang="sr-Latn-CS" sz="2200" dirty="0" smtClean="0">
                <a:latin typeface="+mj-lt"/>
              </a:rPr>
              <a:t> </a:t>
            </a:r>
            <a:r>
              <a:rPr lang="sr-Latn-CS" sz="2200" dirty="0">
                <a:latin typeface="+mj-lt"/>
              </a:rPr>
              <a:t>0 0 0 0</a:t>
            </a:r>
            <a:r>
              <a:rPr lang="en-US" sz="2200" dirty="0">
                <a:latin typeface="+mj-lt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45828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r-Latn-RS" sz="4000" dirty="0"/>
              <a:t>Funkcija </a:t>
            </a:r>
            <a:r>
              <a:rPr lang="en-US" sz="4000" dirty="0" smtClean="0"/>
              <a:t>num2str</a:t>
            </a:r>
            <a:endParaRPr lang="en-US" sz="4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1268760"/>
            <a:ext cx="885698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F</a:t>
            </a:r>
            <a:r>
              <a:rPr lang="sr-Latn-RS" sz="2600" dirty="0" smtClean="0">
                <a:latin typeface="+mj-lt"/>
              </a:rPr>
              <a:t>unkcij</a:t>
            </a:r>
            <a:r>
              <a:rPr lang="sr-Latn-ME" sz="2600" dirty="0" smtClean="0">
                <a:latin typeface="+mj-lt"/>
              </a:rPr>
              <a:t>a</a:t>
            </a:r>
            <a:r>
              <a:rPr lang="sr-Latn-RS" sz="2600" dirty="0" smtClean="0">
                <a:latin typeface="+mj-lt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num2str</a:t>
            </a:r>
            <a:r>
              <a:rPr lang="sr-Latn-R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sr-Latn-R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sr-Latn-RS" sz="2600" dirty="0" smtClean="0">
                <a:latin typeface="+mj-lt"/>
              </a:rPr>
              <a:t> </a:t>
            </a:r>
            <a:r>
              <a:rPr lang="en-US" sz="2600" dirty="0" err="1" smtClean="0">
                <a:latin typeface="+mj-lt"/>
              </a:rPr>
              <a:t>konvertuje</a:t>
            </a:r>
            <a:r>
              <a:rPr lang="en-US" sz="2600" dirty="0" smtClean="0">
                <a:latin typeface="+mj-lt"/>
              </a:rPr>
              <a:t> </a:t>
            </a:r>
            <a:r>
              <a:rPr lang="en-US" sz="2600" dirty="0" err="1" smtClean="0">
                <a:latin typeface="+mj-lt"/>
              </a:rPr>
              <a:t>broj</a:t>
            </a:r>
            <a:r>
              <a:rPr lang="en-US" sz="2600" dirty="0" smtClean="0">
                <a:latin typeface="+mj-lt"/>
              </a:rPr>
              <a:t> </a:t>
            </a:r>
            <a:r>
              <a:rPr lang="en-U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600" dirty="0" smtClean="0">
                <a:latin typeface="+mj-lt"/>
              </a:rPr>
              <a:t> u </a:t>
            </a:r>
            <a:r>
              <a:rPr lang="en-US" sz="2600" dirty="0" err="1" smtClean="0">
                <a:latin typeface="+mj-lt"/>
              </a:rPr>
              <a:t>odgovaraju</a:t>
            </a:r>
            <a:r>
              <a:rPr lang="sr-Latn-ME" sz="2600" dirty="0" smtClean="0">
                <a:latin typeface="+mj-lt"/>
              </a:rPr>
              <a:t>ći string. Na primer,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num2str</a:t>
            </a:r>
            <a:r>
              <a:rPr lang="sr-Latn-RS" sz="2600" dirty="0" smtClean="0">
                <a:latin typeface="Consolas" pitchFamily="49" charset="0"/>
                <a:cs typeface="Consolas" pitchFamily="49" charset="0"/>
              </a:rPr>
              <a:t>(-</a:t>
            </a:r>
            <a:r>
              <a:rPr lang="sr-Latn-ME" sz="2600" dirty="0" smtClean="0">
                <a:latin typeface="Consolas" pitchFamily="49" charset="0"/>
                <a:cs typeface="Consolas" pitchFamily="49" charset="0"/>
              </a:rPr>
              <a:t>34.21</a:t>
            </a:r>
            <a:r>
              <a:rPr lang="sr-Latn-RS" sz="2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sr-Latn-RS" sz="2600" dirty="0">
                <a:latin typeface="+mj-lt"/>
              </a:rPr>
              <a:t> vraća </a:t>
            </a:r>
            <a:r>
              <a:rPr lang="sr-Latn-ME" sz="2600" dirty="0" smtClean="0">
                <a:latin typeface="+mj-lt"/>
              </a:rPr>
              <a:t>string </a:t>
            </a:r>
            <a:r>
              <a:rPr lang="sr-Latn-C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'-34.21'</a:t>
            </a:r>
            <a:r>
              <a:rPr lang="sr-Latn-ME" sz="2600" dirty="0" smtClean="0">
                <a:latin typeface="+mj-lt"/>
              </a:rPr>
              <a:t>.</a:t>
            </a:r>
            <a:endParaRPr lang="sr-Latn-RS" sz="2600" dirty="0">
              <a:latin typeface="+mj-lt"/>
            </a:endParaRPr>
          </a:p>
          <a:p>
            <a:pPr marL="342900" lvl="1" indent="-342900">
              <a:spcBef>
                <a:spcPts val="12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+mj-lt"/>
              </a:rPr>
              <a:t>Kad se primeni na matricu, vraća matricu stringova: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pt-BR" sz="2200" dirty="0">
                <a:latin typeface="Consolas" panose="020B0609020204030204" pitchFamily="49" charset="0"/>
                <a:cs typeface="Consolas" panose="020B0609020204030204" pitchFamily="49" charset="0"/>
              </a:rPr>
              <a:t>&gt;&gt; num2str([2.3, 0.17; -45.01, 100</a:t>
            </a:r>
            <a:r>
              <a:rPr lang="pt-BR" sz="2200" dirty="0"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  <a:endParaRPr lang="pt-BR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pt-BR" sz="2200" dirty="0">
                <a:latin typeface="Consolas" panose="020B0609020204030204" pitchFamily="49" charset="0"/>
                <a:cs typeface="Consolas" panose="020B0609020204030204" pitchFamily="49" charset="0"/>
              </a:rPr>
              <a:t>ans </a:t>
            </a:r>
            <a:r>
              <a:rPr lang="pt-BR" sz="22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endParaRPr lang="pt-BR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pt-BR" sz="2200" dirty="0">
                <a:latin typeface="Consolas" panose="020B0609020204030204" pitchFamily="49" charset="0"/>
                <a:cs typeface="Consolas" panose="020B0609020204030204" pitchFamily="49" charset="0"/>
              </a:rPr>
              <a:t>   2.3          0.17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pt-BR" sz="2200" dirty="0">
                <a:latin typeface="Consolas" panose="020B0609020204030204" pitchFamily="49" charset="0"/>
                <a:cs typeface="Consolas" panose="020B0609020204030204" pitchFamily="49" charset="0"/>
              </a:rPr>
              <a:t>-45.01           100</a:t>
            </a:r>
            <a:endParaRPr lang="sr-Latn-R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-342900">
              <a:spcBef>
                <a:spcPts val="12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+mj-lt"/>
              </a:rPr>
              <a:t>Funkcija </a:t>
            </a:r>
            <a:r>
              <a:rPr lang="sr-Latn-R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num2str</a:t>
            </a:r>
            <a:r>
              <a:rPr lang="sr-Latn-RS" sz="2600" dirty="0">
                <a:latin typeface="+mj-lt"/>
              </a:rPr>
              <a:t> je </a:t>
            </a:r>
            <a:r>
              <a:rPr lang="sr-Latn-RS" sz="2600" dirty="0" smtClean="0">
                <a:latin typeface="+mj-lt"/>
              </a:rPr>
              <a:t>pogodna za kreiranje stringova koji sadrže numeričke podatke (</a:t>
            </a:r>
            <a:r>
              <a:rPr lang="sr-Latn-R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title</a:t>
            </a:r>
            <a:r>
              <a:rPr lang="sr-Latn-RS" sz="2600" dirty="0" smtClean="0">
                <a:latin typeface="+mj-lt"/>
              </a:rPr>
              <a:t>, </a:t>
            </a:r>
            <a:r>
              <a:rPr lang="sr-Latn-RS" sz="2600" dirty="0">
                <a:latin typeface="Consolas" panose="020B0609020204030204" pitchFamily="49" charset="0"/>
                <a:cs typeface="Consolas" panose="020B0609020204030204" pitchFamily="49" charset="0"/>
              </a:rPr>
              <a:t>xlabel</a:t>
            </a:r>
            <a:r>
              <a:rPr lang="sr-Latn-RS" sz="2600" dirty="0" smtClean="0">
                <a:latin typeface="+mj-lt"/>
              </a:rPr>
              <a:t>, </a:t>
            </a:r>
            <a:r>
              <a:rPr lang="sr-Latn-R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ylabel</a:t>
            </a:r>
            <a:r>
              <a:rPr lang="sr-Latn-RS" sz="2600" dirty="0" smtClean="0">
                <a:latin typeface="+mj-lt"/>
              </a:rPr>
              <a:t>, </a:t>
            </a:r>
            <a:r>
              <a:rPr lang="sr-Latn-RS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text</a:t>
            </a:r>
            <a:r>
              <a:rPr lang="sr-Latn-RS" sz="2600" dirty="0">
                <a:latin typeface="+mj-lt"/>
              </a:rPr>
              <a:t>)</a:t>
            </a:r>
            <a:r>
              <a:rPr lang="sr-Latn-RS" sz="2600" dirty="0" smtClean="0">
                <a:latin typeface="+mj-lt"/>
              </a:rPr>
              <a:t> .</a:t>
            </a:r>
            <a:endParaRPr lang="sr-Latn-C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pl-PL" sz="2200" dirty="0">
                <a:latin typeface="Consolas" panose="020B0609020204030204" pitchFamily="49" charset="0"/>
                <a:cs typeface="Consolas" panose="020B0609020204030204" pitchFamily="49" charset="0"/>
              </a:rPr>
              <a:t>&gt;&gt; x = 23.21;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pl-PL" sz="2200" dirty="0">
                <a:latin typeface="Consolas" panose="020B0609020204030204" pitchFamily="49" charset="0"/>
                <a:cs typeface="Consolas" panose="020B0609020204030204" pitchFamily="49" charset="0"/>
              </a:rPr>
              <a:t>&gt;&gt; s = ['Vrednost x-a je: ' num2str(x)];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pl-PL" sz="2200" dirty="0">
                <a:latin typeface="Consolas" panose="020B0609020204030204" pitchFamily="49" charset="0"/>
                <a:cs typeface="Consolas" panose="020B0609020204030204" pitchFamily="49" charset="0"/>
              </a:rPr>
              <a:t>&gt;&gt; disp(s)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pl-PL" sz="2200" dirty="0">
                <a:latin typeface="Consolas" panose="020B0609020204030204" pitchFamily="49" charset="0"/>
                <a:cs typeface="Consolas" panose="020B0609020204030204" pitchFamily="49" charset="0"/>
              </a:rPr>
              <a:t>Vrednost x-a je: 23.21</a:t>
            </a:r>
            <a:endParaRPr lang="sr-Latn-C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73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r-Latn-RS" sz="4000" smtClean="0"/>
              <a:t>Funkcija eval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864096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+mj-lt"/>
              </a:rPr>
              <a:t>Pomoću funkcije </a:t>
            </a:r>
            <a:r>
              <a:rPr lang="sr-Latn-R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eval(s)</a:t>
            </a:r>
            <a:r>
              <a:rPr lang="sr-Latn-RS" sz="2600" dirty="0">
                <a:latin typeface="+mj-lt"/>
              </a:rPr>
              <a:t> </a:t>
            </a:r>
            <a:r>
              <a:rPr lang="sr-Latn-RS" sz="2600" dirty="0" smtClean="0">
                <a:latin typeface="+mj-lt"/>
              </a:rPr>
              <a:t>možemo </a:t>
            </a:r>
            <a:r>
              <a:rPr lang="sr-Latn-RS" sz="2600" dirty="0" smtClean="0">
                <a:latin typeface="+mj-lt"/>
              </a:rPr>
              <a:t>izračunati vrednost izraza definisanog stringom </a:t>
            </a:r>
            <a:r>
              <a:rPr lang="sr-Latn-RS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sr-Latn-RS" sz="2600" dirty="0" smtClean="0">
                <a:latin typeface="+mj-lt"/>
              </a:rPr>
              <a:t>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+mj-lt"/>
              </a:rPr>
              <a:t>Primeri: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eval(</a:t>
            </a:r>
            <a:r>
              <a:rPr lang="sr-Latn-C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147') </a:t>
            </a:r>
            <a:r>
              <a:rPr lang="sr-Latn-CS" sz="2600" dirty="0">
                <a:latin typeface="+mj-lt"/>
              </a:rPr>
              <a:t>vraća </a:t>
            </a:r>
            <a:r>
              <a:rPr lang="sr-Latn-CS" sz="2600" dirty="0" smtClean="0">
                <a:latin typeface="+mj-lt"/>
              </a:rPr>
              <a:t>broj </a:t>
            </a:r>
            <a:r>
              <a:rPr lang="sr-Latn-CS" sz="2600" dirty="0">
                <a:latin typeface="+mj-lt"/>
              </a:rPr>
              <a:t>147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eval(</a:t>
            </a: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'147+100') </a:t>
            </a:r>
            <a:r>
              <a:rPr lang="sr-Latn-CS" sz="2600" dirty="0">
                <a:latin typeface="+mj-lt"/>
              </a:rPr>
              <a:t>vraća broj </a:t>
            </a:r>
            <a:r>
              <a:rPr lang="sr-Latn-CS" sz="2600" dirty="0" smtClean="0">
                <a:latin typeface="+mj-lt"/>
              </a:rPr>
              <a:t>247</a:t>
            </a:r>
            <a:endParaRPr lang="sr-Latn-CS" sz="2600" dirty="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eval('2*147/67')</a:t>
            </a:r>
            <a:r>
              <a:rPr lang="sr-Latn-C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600" dirty="0">
                <a:latin typeface="+mj-lt"/>
              </a:rPr>
              <a:t>vraća broj </a:t>
            </a:r>
            <a:r>
              <a:rPr lang="sr-Latn-CS" sz="2600" dirty="0" smtClean="0">
                <a:latin typeface="+mj-lt"/>
              </a:rPr>
              <a:t>4.3881</a:t>
            </a:r>
            <a:endParaRPr lang="en-US" dirty="0"/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x=2; eval</a:t>
            </a:r>
            <a:r>
              <a:rPr lang="sr-Latn-C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'2*x-7')</a:t>
            </a:r>
            <a:r>
              <a:rPr lang="sr-Latn-C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600" dirty="0">
                <a:latin typeface="+mj-lt"/>
              </a:rPr>
              <a:t>vraća broj </a:t>
            </a:r>
            <a:r>
              <a:rPr lang="sr-Latn-CS" sz="2600" dirty="0" smtClean="0">
                <a:latin typeface="+mj-lt"/>
              </a:rPr>
              <a:t>-2</a:t>
            </a:r>
            <a:endParaRPr lang="en-US" sz="2600" dirty="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x=2; </a:t>
            </a: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y=5; eval(</a:t>
            </a:r>
            <a:r>
              <a:rPr lang="sr-Latn-C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(x-y)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^2</a:t>
            </a: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')</a:t>
            </a:r>
            <a:r>
              <a:rPr lang="sr-Latn-C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600" dirty="0">
                <a:latin typeface="+mj-lt"/>
              </a:rPr>
              <a:t>vraća broj </a:t>
            </a:r>
            <a:r>
              <a:rPr lang="en-US" sz="2600" dirty="0" smtClean="0">
                <a:latin typeface="+mj-lt"/>
              </a:rPr>
              <a:t>9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x=2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.11</a:t>
            </a: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eval(</a:t>
            </a:r>
            <a:r>
              <a:rPr lang="sr-Latn-C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sin</a:t>
            </a:r>
            <a:r>
              <a:rPr lang="sr-Latn-C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(x)')</a:t>
            </a:r>
            <a:r>
              <a:rPr lang="sr-Latn-C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600" dirty="0">
                <a:latin typeface="+mj-lt"/>
              </a:rPr>
              <a:t>vraća broj </a:t>
            </a:r>
            <a:r>
              <a:rPr lang="en-US" sz="2600" dirty="0" smtClean="0">
                <a:latin typeface="+mj-lt"/>
              </a:rPr>
              <a:t>0.8581</a:t>
            </a:r>
            <a:endParaRPr lang="sr-Latn-CS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117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124744"/>
            <a:ext cx="87129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 sz="2300" smtClean="0">
                <a:latin typeface="Calibri" pitchFamily="34" charset="0"/>
              </a:rPr>
              <a:t>Napisati </a:t>
            </a:r>
            <a:r>
              <a:rPr lang="vi-VN" sz="2300">
                <a:latin typeface="Calibri" pitchFamily="34" charset="0"/>
              </a:rPr>
              <a:t>funkcijski m-fajl </a:t>
            </a:r>
            <a:r>
              <a:rPr lang="en-GB" sz="2000" b="1" smtClean="0">
                <a:latin typeface="Consolas" panose="020B0609020204030204" pitchFamily="49" charset="0"/>
                <a:cs typeface="Consolas" panose="020B0609020204030204" pitchFamily="49" charset="0"/>
              </a:rPr>
              <a:t>karakteri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vi-VN" sz="2300" smtClean="0">
                <a:latin typeface="Calibri" pitchFamily="34" charset="0"/>
              </a:rPr>
              <a:t>koji </a:t>
            </a:r>
            <a:r>
              <a:rPr lang="vi-VN" sz="2300">
                <a:latin typeface="Calibri" pitchFamily="34" charset="0"/>
              </a:rPr>
              <a:t>određuje i vraća koliko se u stringu S nalazi slova (malih i velikih), koliko cifara i koliko ostalih karaktera. String S je ulazni argument funkcijskog fajla, dok su broj slova, cifara i ostalih karaktera izlazni argumenti.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sr-Latn-RS" sz="2200" b="1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function [bs,bc,bo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karakteri(S)</a:t>
            </a:r>
            <a:endParaRPr lang="en-GB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bs=0; bc=0; bo=0;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for i=1:length(S)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if (</a:t>
            </a:r>
            <a:r>
              <a:rPr lang="en-GB" sz="20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isletter(S(i))==1</a:t>
            </a: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)	</a:t>
            </a:r>
            <a:endParaRPr lang="sr-Latn-RS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bs=bs+1</a:t>
            </a: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elseif </a:t>
            </a:r>
            <a:r>
              <a:rPr lang="en-GB" sz="20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S(i)&gt;=</a:t>
            </a:r>
            <a:r>
              <a:rPr lang="en-GB" sz="200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'0'</a:t>
            </a:r>
            <a:r>
              <a:rPr lang="sr-Latn-RS" sz="200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sr-Latn-RS" sz="200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S(i</a:t>
            </a:r>
            <a:r>
              <a:rPr lang="en-GB" sz="20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)&lt;='9'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    bc=bc+1;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else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    bo=bo+1;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end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vi-VN" sz="2000">
              <a:latin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8280920" cy="936278"/>
          </a:xfrm>
        </p:spPr>
        <p:txBody>
          <a:bodyPr/>
          <a:lstStyle/>
          <a:p>
            <a:pPr algn="l"/>
            <a:r>
              <a:rPr lang="en-US" sz="4000" smtClean="0"/>
              <a:t>Primer sa </a:t>
            </a:r>
            <a:r>
              <a:rPr lang="sr-Latn-RS" sz="4000" smtClean="0"/>
              <a:t>stringom</a:t>
            </a:r>
            <a:endParaRPr lang="en-US" sz="4000"/>
          </a:p>
        </p:txBody>
      </p:sp>
      <p:sp>
        <p:nvSpPr>
          <p:cNvPr id="6" name="TextBox 5"/>
          <p:cNvSpPr txBox="1"/>
          <p:nvPr/>
        </p:nvSpPr>
        <p:spPr>
          <a:xfrm>
            <a:off x="6867822" y="3574177"/>
            <a:ext cx="21810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Latn-ME" sz="2200" smtClean="0">
                <a:solidFill>
                  <a:schemeClr val="accent1">
                    <a:lumMod val="75000"/>
                  </a:schemeClr>
                </a:solidFill>
                <a:latin typeface="+mj-lt"/>
                <a:cs typeface="Consolas" panose="020B0609020204030204" pitchFamily="49" charset="0"/>
              </a:rPr>
              <a:t>Jedno izvršenje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15061" y="4042807"/>
            <a:ext cx="3949427" cy="2554545"/>
          </a:xfrm>
          <a:prstGeom prst="rect">
            <a:avLst/>
          </a:prstGeom>
          <a:solidFill>
            <a:srgbClr val="EEECE1"/>
          </a:solidFill>
        </p:spPr>
        <p:txBody>
          <a:bodyPr wrap="square">
            <a:spAutoFit/>
          </a:bodyPr>
          <a:lstStyle/>
          <a:p>
            <a:r>
              <a:rPr lang="sr-Latn-RS" sz="2000" dirty="0" smtClean="0">
                <a:latin typeface="Consolas" pitchFamily="49" charset="0"/>
                <a:cs typeface="Consolas" pitchFamily="49" charset="0"/>
              </a:rPr>
              <a:t>&gt;&gt; s = </a:t>
            </a:r>
            <a:r>
              <a:rPr lang="sv-SE" sz="2000" dirty="0">
                <a:latin typeface="Consolas" pitchFamily="49" charset="0"/>
                <a:cs typeface="Consolas" pitchFamily="49" charset="0"/>
              </a:rPr>
              <a:t>'Orson </a:t>
            </a:r>
            <a:r>
              <a:rPr lang="sv-SE" sz="2000" dirty="0" smtClean="0">
                <a:latin typeface="Consolas" pitchFamily="49" charset="0"/>
                <a:cs typeface="Consolas" pitchFamily="49" charset="0"/>
              </a:rPr>
              <a:t>Vels</a:t>
            </a:r>
            <a:r>
              <a:rPr lang="sr-Latn-ME" sz="2000" dirty="0">
                <a:latin typeface="Consolas" pitchFamily="49" charset="0"/>
                <a:cs typeface="Consolas" pitchFamily="49" charset="0"/>
              </a:rPr>
              <a:t>:</a:t>
            </a:r>
            <a:r>
              <a:rPr lang="sv-SE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sv-SE" sz="2000" dirty="0">
                <a:latin typeface="Consolas" pitchFamily="49" charset="0"/>
                <a:cs typeface="Consolas" pitchFamily="49" charset="0"/>
              </a:rPr>
              <a:t>1984'</a:t>
            </a:r>
            <a:endParaRPr lang="sr-Latn-R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sv-SE" sz="2000" dirty="0" smtClean="0">
                <a:latin typeface="Consolas" pitchFamily="49" charset="0"/>
                <a:cs typeface="Consolas" pitchFamily="49" charset="0"/>
              </a:rPr>
              <a:t>&gt;&gt; </a:t>
            </a:r>
            <a:r>
              <a:rPr lang="sv-SE" sz="2000" dirty="0">
                <a:latin typeface="Consolas" pitchFamily="49" charset="0"/>
                <a:cs typeface="Consolas" pitchFamily="49" charset="0"/>
              </a:rPr>
              <a:t>[a,b,c] = </a:t>
            </a:r>
            <a:r>
              <a:rPr lang="sv-SE" sz="2000" dirty="0" smtClean="0">
                <a:latin typeface="Consolas" pitchFamily="49" charset="0"/>
                <a:cs typeface="Consolas" pitchFamily="49" charset="0"/>
              </a:rPr>
              <a:t>karakteri(</a:t>
            </a:r>
            <a:r>
              <a:rPr lang="sr-Latn-RS" sz="2000" dirty="0" smtClean="0">
                <a:latin typeface="Consolas" pitchFamily="49" charset="0"/>
                <a:cs typeface="Consolas" pitchFamily="49" charset="0"/>
              </a:rPr>
              <a:t>s)</a:t>
            </a:r>
            <a:endParaRPr lang="sv-SE" sz="2000" dirty="0">
              <a:latin typeface="Consolas" pitchFamily="49" charset="0"/>
              <a:cs typeface="Consolas" pitchFamily="49" charset="0"/>
            </a:endParaRPr>
          </a:p>
          <a:p>
            <a:r>
              <a:rPr lang="sv-SE" sz="2000" dirty="0">
                <a:latin typeface="Consolas" pitchFamily="49" charset="0"/>
                <a:cs typeface="Consolas" pitchFamily="49" charset="0"/>
              </a:rPr>
              <a:t>a </a:t>
            </a:r>
            <a:r>
              <a:rPr lang="sv-SE" sz="2000" dirty="0" smtClean="0">
                <a:latin typeface="Consolas" pitchFamily="49" charset="0"/>
                <a:cs typeface="Consolas" pitchFamily="49" charset="0"/>
              </a:rPr>
              <a:t>=</a:t>
            </a:r>
            <a:endParaRPr lang="sv-SE" sz="2000" dirty="0">
              <a:latin typeface="Consolas" pitchFamily="49" charset="0"/>
              <a:cs typeface="Consolas" pitchFamily="49" charset="0"/>
            </a:endParaRPr>
          </a:p>
          <a:p>
            <a:r>
              <a:rPr lang="sv-SE" sz="20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sv-SE" sz="2000" dirty="0" smtClean="0">
                <a:latin typeface="Consolas" pitchFamily="49" charset="0"/>
                <a:cs typeface="Consolas" pitchFamily="49" charset="0"/>
              </a:rPr>
              <a:t>9</a:t>
            </a:r>
            <a:endParaRPr lang="sv-SE" sz="2000" dirty="0">
              <a:latin typeface="Consolas" pitchFamily="49" charset="0"/>
              <a:cs typeface="Consolas" pitchFamily="49" charset="0"/>
            </a:endParaRPr>
          </a:p>
          <a:p>
            <a:r>
              <a:rPr lang="sv-SE" sz="2000" dirty="0">
                <a:latin typeface="Consolas" pitchFamily="49" charset="0"/>
                <a:cs typeface="Consolas" pitchFamily="49" charset="0"/>
              </a:rPr>
              <a:t>b </a:t>
            </a:r>
            <a:r>
              <a:rPr lang="sv-SE" sz="2000" dirty="0" smtClean="0">
                <a:latin typeface="Consolas" pitchFamily="49" charset="0"/>
                <a:cs typeface="Consolas" pitchFamily="49" charset="0"/>
              </a:rPr>
              <a:t>=</a:t>
            </a:r>
            <a:endParaRPr lang="sv-SE" sz="2000" dirty="0">
              <a:latin typeface="Consolas" pitchFamily="49" charset="0"/>
              <a:cs typeface="Consolas" pitchFamily="49" charset="0"/>
            </a:endParaRPr>
          </a:p>
          <a:p>
            <a:r>
              <a:rPr lang="sv-SE" sz="20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sv-SE" sz="2000" dirty="0" smtClean="0">
                <a:latin typeface="Consolas" pitchFamily="49" charset="0"/>
                <a:cs typeface="Consolas" pitchFamily="49" charset="0"/>
              </a:rPr>
              <a:t>4</a:t>
            </a:r>
            <a:endParaRPr lang="sv-SE" sz="2000" dirty="0">
              <a:latin typeface="Consolas" pitchFamily="49" charset="0"/>
              <a:cs typeface="Consolas" pitchFamily="49" charset="0"/>
            </a:endParaRPr>
          </a:p>
          <a:p>
            <a:r>
              <a:rPr lang="sv-SE" sz="2000" dirty="0">
                <a:latin typeface="Consolas" pitchFamily="49" charset="0"/>
                <a:cs typeface="Consolas" pitchFamily="49" charset="0"/>
              </a:rPr>
              <a:t>c </a:t>
            </a:r>
            <a:r>
              <a:rPr lang="sv-SE" sz="2000" dirty="0" smtClean="0">
                <a:latin typeface="Consolas" pitchFamily="49" charset="0"/>
                <a:cs typeface="Consolas" pitchFamily="49" charset="0"/>
              </a:rPr>
              <a:t>=</a:t>
            </a:r>
            <a:endParaRPr lang="sv-SE" sz="2000" dirty="0">
              <a:latin typeface="Consolas" pitchFamily="49" charset="0"/>
              <a:cs typeface="Consolas" pitchFamily="49" charset="0"/>
            </a:endParaRPr>
          </a:p>
          <a:p>
            <a:r>
              <a:rPr lang="sv-SE" sz="20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sr-Latn-ME" sz="2000" dirty="0" smtClean="0">
                <a:latin typeface="Consolas" pitchFamily="49" charset="0"/>
                <a:cs typeface="Consolas" pitchFamily="49" charset="0"/>
              </a:rPr>
              <a:t>3</a:t>
            </a:r>
            <a:endParaRPr lang="en-GB" sz="20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86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124744"/>
            <a:ext cx="87129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 sz="2300" dirty="0" smtClean="0">
                <a:latin typeface="Calibri" pitchFamily="34" charset="0"/>
              </a:rPr>
              <a:t>Napisati </a:t>
            </a:r>
            <a:r>
              <a:rPr lang="vi-VN" sz="2300" dirty="0">
                <a:latin typeface="Calibri" pitchFamily="34" charset="0"/>
              </a:rPr>
              <a:t>funkcijski m-fajl </a:t>
            </a:r>
            <a:r>
              <a:rPr lang="vi-VN" sz="2300" b="1" dirty="0" smtClean="0">
                <a:latin typeface="Calibri" pitchFamily="34" charset="0"/>
              </a:rPr>
              <a:t>palindrom</a:t>
            </a:r>
            <a:r>
              <a:rPr lang="vi-VN" sz="2300" dirty="0" smtClean="0">
                <a:latin typeface="Calibri" pitchFamily="34" charset="0"/>
              </a:rPr>
              <a:t> </a:t>
            </a:r>
            <a:r>
              <a:rPr lang="vi-VN" sz="2300" dirty="0">
                <a:latin typeface="Calibri" pitchFamily="34" charset="0"/>
              </a:rPr>
              <a:t>čiji je ulazni argument string </a:t>
            </a:r>
            <a:r>
              <a:rPr lang="sr-Latn-RS" sz="2300" dirty="0" smtClean="0">
                <a:latin typeface="Calibri" pitchFamily="34" charset="0"/>
              </a:rPr>
              <a:t>S</a:t>
            </a:r>
            <a:r>
              <a:rPr lang="vi-VN" sz="2300" dirty="0" smtClean="0">
                <a:latin typeface="Calibri" pitchFamily="34" charset="0"/>
              </a:rPr>
              <a:t>, </a:t>
            </a:r>
            <a:r>
              <a:rPr lang="vi-VN" sz="2300" dirty="0">
                <a:latin typeface="Calibri" pitchFamily="34" charset="0"/>
              </a:rPr>
              <a:t>i koji ispituje da li je </a:t>
            </a:r>
            <a:r>
              <a:rPr lang="sr-Latn-RS" sz="2300" dirty="0" smtClean="0">
                <a:latin typeface="Calibri" pitchFamily="34" charset="0"/>
              </a:rPr>
              <a:t>S</a:t>
            </a:r>
            <a:r>
              <a:rPr lang="vi-VN" sz="2300" dirty="0" smtClean="0">
                <a:latin typeface="Calibri" pitchFamily="34" charset="0"/>
              </a:rPr>
              <a:t> </a:t>
            </a:r>
            <a:r>
              <a:rPr lang="vi-VN" sz="2300" dirty="0">
                <a:latin typeface="Calibri" pitchFamily="34" charset="0"/>
              </a:rPr>
              <a:t>palindrom, odnosno da li se jednako čita sa obe strane. Ukoliko je </a:t>
            </a:r>
            <a:r>
              <a:rPr lang="sr-Latn-RS" sz="2300" dirty="0" smtClean="0">
                <a:latin typeface="Calibri" pitchFamily="34" charset="0"/>
              </a:rPr>
              <a:t>S</a:t>
            </a:r>
            <a:r>
              <a:rPr lang="vi-VN" sz="2300" dirty="0" smtClean="0">
                <a:latin typeface="Calibri" pitchFamily="34" charset="0"/>
              </a:rPr>
              <a:t> </a:t>
            </a:r>
            <a:r>
              <a:rPr lang="vi-VN" sz="2300" dirty="0">
                <a:latin typeface="Calibri" pitchFamily="34" charset="0"/>
              </a:rPr>
              <a:t>palindrom fajl vraća broj 1, a u suprotnom 0. Obratiti pažnju da položaj razmaka ne utiče na donošenje odluke da li je </a:t>
            </a:r>
            <a:r>
              <a:rPr lang="sr-Latn-RS" sz="2300" dirty="0" smtClean="0">
                <a:latin typeface="Calibri" pitchFamily="34" charset="0"/>
              </a:rPr>
              <a:t>S</a:t>
            </a:r>
            <a:r>
              <a:rPr lang="vi-VN" sz="2300" dirty="0" smtClean="0">
                <a:latin typeface="Calibri" pitchFamily="34" charset="0"/>
              </a:rPr>
              <a:t> </a:t>
            </a:r>
            <a:r>
              <a:rPr lang="vi-VN" sz="2300" dirty="0">
                <a:latin typeface="Calibri" pitchFamily="34" charset="0"/>
              </a:rPr>
              <a:t>palindrom i da se ne pravi razlika između malih i velikih slova</a:t>
            </a:r>
            <a:r>
              <a:rPr lang="vi-VN" sz="2300" dirty="0" smtClean="0">
                <a:latin typeface="Calibri" pitchFamily="34" charset="0"/>
              </a:rPr>
              <a:t>.</a:t>
            </a:r>
            <a:endParaRPr lang="vi-VN" sz="2300" dirty="0">
              <a:latin typeface="Calibri" pitchFamily="34" charset="0"/>
            </a:endParaRP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sr-Latn-RS" sz="22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 dirty="0">
                <a:latin typeface="Consolas" panose="020B0609020204030204" pitchFamily="49" charset="0"/>
                <a:cs typeface="Consolas" panose="020B0609020204030204" pitchFamily="49" charset="0"/>
              </a:rPr>
              <a:t>function </a:t>
            </a:r>
            <a:r>
              <a:rPr lang="en-GB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jesteNije</a:t>
            </a:r>
            <a:r>
              <a:rPr lang="en-GB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GB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palindrom</a:t>
            </a:r>
            <a:r>
              <a:rPr lang="en-GB" sz="2000" dirty="0">
                <a:latin typeface="Consolas" panose="020B0609020204030204" pitchFamily="49" charset="0"/>
                <a:cs typeface="Consolas" panose="020B0609020204030204" pitchFamily="49" charset="0"/>
              </a:rPr>
              <a:t>(S)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T = [];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n-GB" sz="220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GB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= 1 : length(S)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if S(</a:t>
            </a:r>
            <a:r>
              <a:rPr lang="en-GB" sz="220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GB" sz="22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sr-Latn-ME" sz="22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sz="22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~=</a:t>
            </a:r>
            <a:r>
              <a:rPr lang="sr-Latn-ME" sz="22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sz="22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' </a:t>
            </a:r>
            <a:r>
              <a:rPr lang="en-GB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'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    T = [T, S(</a:t>
            </a:r>
            <a:r>
              <a:rPr lang="en-GB" sz="220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GB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)];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end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2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end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Tobrnuto</a:t>
            </a:r>
            <a:r>
              <a:rPr lang="en-GB" sz="2000" dirty="0">
                <a:latin typeface="Consolas" panose="020B0609020204030204" pitchFamily="49" charset="0"/>
                <a:cs typeface="Consolas" panose="020B0609020204030204" pitchFamily="49" charset="0"/>
              </a:rPr>
              <a:t> = T(end:-1:1);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jesteNije</a:t>
            </a:r>
            <a:r>
              <a:rPr lang="en-GB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GB" sz="20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strcmpi</a:t>
            </a:r>
            <a:r>
              <a:rPr lang="en-GB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GB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T,Tobrnuto</a:t>
            </a:r>
            <a:r>
              <a:rPr lang="en-GB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vi-VN" sz="2000" dirty="0">
              <a:latin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8280920" cy="936278"/>
          </a:xfrm>
        </p:spPr>
        <p:txBody>
          <a:bodyPr/>
          <a:lstStyle/>
          <a:p>
            <a:pPr algn="l"/>
            <a:r>
              <a:rPr lang="sr-Latn-RS" sz="4000" smtClean="0"/>
              <a:t>Drugi p</a:t>
            </a:r>
            <a:r>
              <a:rPr lang="en-US" sz="4000" smtClean="0"/>
              <a:t>rimer sa </a:t>
            </a:r>
            <a:r>
              <a:rPr lang="sr-Latn-RS" sz="4000" smtClean="0"/>
              <a:t>stringom</a:t>
            </a:r>
            <a:endParaRPr lang="en-US" sz="4000"/>
          </a:p>
        </p:txBody>
      </p:sp>
      <p:sp>
        <p:nvSpPr>
          <p:cNvPr id="6" name="TextBox 5"/>
          <p:cNvSpPr txBox="1"/>
          <p:nvPr/>
        </p:nvSpPr>
        <p:spPr>
          <a:xfrm>
            <a:off x="4572000" y="4329680"/>
            <a:ext cx="252028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r-Latn-ME" sz="2200" smtClean="0">
                <a:solidFill>
                  <a:srgbClr val="00B050"/>
                </a:solidFill>
                <a:latin typeface="+mj-lt"/>
                <a:cs typeface="Consolas" panose="020B0609020204030204" pitchFamily="49" charset="0"/>
              </a:rPr>
              <a:t>Uklanjanje spejsova</a:t>
            </a:r>
            <a:endParaRPr lang="en-US" sz="22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3779912" y="3645024"/>
            <a:ext cx="792088" cy="1800200"/>
          </a:xfrm>
          <a:prstGeom prst="righ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347864" y="6454497"/>
            <a:ext cx="56166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r-Latn-ME" sz="2200" smtClean="0">
                <a:solidFill>
                  <a:srgbClr val="FF0000"/>
                </a:solidFill>
                <a:latin typeface="+mj-lt"/>
                <a:cs typeface="Consolas" panose="020B0609020204030204" pitchFamily="49" charset="0"/>
              </a:rPr>
              <a:t>Ne pravimo razliku između malih i velikih slova</a:t>
            </a:r>
            <a:endParaRPr lang="en-US" sz="22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131840" y="6236151"/>
            <a:ext cx="288032" cy="2891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4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825" y="1341784"/>
            <a:ext cx="8642350" cy="4247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 algn="just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>
                <a:latin typeface="+mj-lt"/>
              </a:rPr>
              <a:t>Napisati funkciju </a:t>
            </a:r>
            <a:r>
              <a:rPr lang="sr-Latn-RS" b="1" smtClean="0">
                <a:latin typeface="+mj-lt"/>
              </a:rPr>
              <a:t>binar</a:t>
            </a:r>
            <a:r>
              <a:rPr lang="en-US" smtClean="0">
                <a:latin typeface="+mj-lt"/>
              </a:rPr>
              <a:t> </a:t>
            </a:r>
            <a:r>
              <a:rPr lang="sr-Latn-RS" smtClean="0">
                <a:latin typeface="+mj-lt"/>
              </a:rPr>
              <a:t>koja za ulazni argument ima string </a:t>
            </a:r>
            <a:r>
              <a:rPr lang="sr-Latn-RS" b="1" smtClean="0">
                <a:latin typeface="+mj-lt"/>
              </a:rPr>
              <a:t>S</a:t>
            </a:r>
            <a:r>
              <a:rPr lang="sr-Latn-RS" smtClean="0">
                <a:latin typeface="+mj-lt"/>
              </a:rPr>
              <a:t> i koja vraća 1 ukoliko taj string može predstavljati binarni zapis broja i 0 u suprotnom</a:t>
            </a:r>
            <a:r>
              <a:rPr lang="en-US" smtClean="0">
                <a:latin typeface="+mj-lt"/>
              </a:rPr>
              <a:t>.</a:t>
            </a:r>
            <a:r>
              <a:rPr lang="sr-Latn-RS" smtClean="0">
                <a:latin typeface="+mj-lt"/>
              </a:rPr>
              <a:t> String može predstavljati binarni zapis broja ukoliko nema drugih karaktera osim 0 i 1. Razmisliti o varijaciji za oktalni i heksadecimalni zapis broja.</a:t>
            </a:r>
            <a:endParaRPr lang="en-US" smtClean="0">
              <a:latin typeface="+mj-lt"/>
            </a:endParaRP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>
                <a:latin typeface="Calibri" pitchFamily="34" charset="0"/>
              </a:rPr>
              <a:t>Napisati funkcij</a:t>
            </a:r>
            <a:r>
              <a:rPr lang="sr-Latn-RS">
                <a:latin typeface="Calibri" pitchFamily="34" charset="0"/>
              </a:rPr>
              <a:t>u</a:t>
            </a:r>
            <a:r>
              <a:rPr lang="vi-VN">
                <a:latin typeface="Calibri" pitchFamily="34" charset="0"/>
              </a:rPr>
              <a:t> </a:t>
            </a:r>
            <a:r>
              <a:rPr lang="sr-Latn-RS" b="1" smtClean="0">
                <a:latin typeface="Calibri" pitchFamily="34" charset="0"/>
              </a:rPr>
              <a:t>podstringovi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vi-VN">
                <a:latin typeface="Calibri" pitchFamily="34" charset="0"/>
              </a:rPr>
              <a:t>k</a:t>
            </a:r>
            <a:r>
              <a:rPr lang="sr-Latn-RS" smtClean="0">
                <a:latin typeface="Calibri" pitchFamily="34" charset="0"/>
              </a:rPr>
              <a:t>oji za ulazni argument ima string </a:t>
            </a:r>
            <a:r>
              <a:rPr lang="sr-Latn-RS" b="1" smtClean="0">
                <a:latin typeface="Calibri" pitchFamily="34" charset="0"/>
              </a:rPr>
              <a:t>S</a:t>
            </a:r>
            <a:r>
              <a:rPr lang="sr-Latn-RS" smtClean="0">
                <a:latin typeface="Calibri" pitchFamily="34" charset="0"/>
              </a:rPr>
              <a:t> i koja vraća tri stringa:</a:t>
            </a:r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sr-Latn-RS" smtClean="0">
                <a:latin typeface="Calibri" pitchFamily="34" charset="0"/>
              </a:rPr>
              <a:t>string koji se sastoji samo od slova (velikih i malih) iz stringa S,</a:t>
            </a:r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sr-Latn-RS">
                <a:latin typeface="Calibri" pitchFamily="34" charset="0"/>
              </a:rPr>
              <a:t>string koji se sastoji samo od </a:t>
            </a:r>
            <a:r>
              <a:rPr lang="sr-Latn-RS" smtClean="0">
                <a:latin typeface="Calibri" pitchFamily="34" charset="0"/>
              </a:rPr>
              <a:t>cifara </a:t>
            </a:r>
            <a:r>
              <a:rPr lang="sr-Latn-RS">
                <a:latin typeface="Calibri" pitchFamily="34" charset="0"/>
              </a:rPr>
              <a:t>iz stringa S</a:t>
            </a:r>
            <a:r>
              <a:rPr lang="sr-Latn-RS" smtClean="0">
                <a:latin typeface="Calibri" pitchFamily="34" charset="0"/>
              </a:rPr>
              <a:t>,</a:t>
            </a:r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ct val="120000"/>
              <a:buFont typeface="Courier New" pitchFamily="49" charset="0"/>
              <a:buChar char="o"/>
              <a:defRPr/>
            </a:pPr>
            <a:r>
              <a:rPr lang="sr-Latn-RS">
                <a:latin typeface="Calibri" pitchFamily="34" charset="0"/>
              </a:rPr>
              <a:t>string koji se sastoji </a:t>
            </a:r>
            <a:r>
              <a:rPr lang="sr-Latn-RS" smtClean="0">
                <a:latin typeface="Calibri" pitchFamily="34" charset="0"/>
              </a:rPr>
              <a:t>od svih ostalih karaktera iz </a:t>
            </a:r>
            <a:r>
              <a:rPr lang="sr-Latn-RS">
                <a:latin typeface="Calibri" pitchFamily="34" charset="0"/>
              </a:rPr>
              <a:t>stringa </a:t>
            </a:r>
            <a:r>
              <a:rPr lang="sr-Latn-RS" smtClean="0">
                <a:latin typeface="Calibri" pitchFamily="34" charset="0"/>
              </a:rPr>
              <a:t>S.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4450"/>
            <a:ext cx="8604251" cy="1143000"/>
          </a:xfrm>
        </p:spPr>
        <p:txBody>
          <a:bodyPr/>
          <a:lstStyle/>
          <a:p>
            <a:pPr algn="just"/>
            <a:r>
              <a:rPr lang="pl-PL" sz="4000" dirty="0" smtClean="0"/>
              <a:t>Za vežbu</a:t>
            </a:r>
            <a:endParaRPr lang="en-US" sz="4000" b="1" dirty="0" smtClean="0"/>
          </a:p>
        </p:txBody>
      </p:sp>
      <p:sp>
        <p:nvSpPr>
          <p:cNvPr id="2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93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smtClean="0"/>
              <a:t>Osnovno o stringovima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196752"/>
            <a:ext cx="864096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GB" sz="2600" smtClean="0">
                <a:latin typeface="+mj-lt"/>
              </a:rPr>
              <a:t>String u MATLAB-u je niz karaktera.</a:t>
            </a:r>
            <a:endParaRPr lang="en-GB" sz="2600">
              <a:latin typeface="+mj-lt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GB" sz="2600" smtClean="0">
                <a:latin typeface="+mj-lt"/>
              </a:rPr>
              <a:t>Stringovi se zadaju pod apostrofima:</a:t>
            </a:r>
            <a:endParaRPr lang="en-US" sz="2600" smtClean="0">
              <a:latin typeface="+mj-lt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 =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Trebinje 2015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z="2600" smtClean="0">
                <a:latin typeface="+mj-lt"/>
              </a:rPr>
              <a:t>Po</a:t>
            </a:r>
            <a:r>
              <a:rPr lang="sr-Latn-RS" sz="2600" smtClean="0">
                <a:latin typeface="+mj-lt"/>
              </a:rPr>
              <a:t>što je string niz, pojedinačnim elementima pristupamo isto kao kod numeričkih nizova</a:t>
            </a:r>
            <a:r>
              <a:rPr lang="en-US" sz="2600" smtClean="0">
                <a:latin typeface="+mj-lt"/>
              </a:rPr>
              <a:t>.</a:t>
            </a:r>
            <a:r>
              <a:rPr lang="sr-Latn-RS" sz="2600" smtClean="0">
                <a:latin typeface="+mj-lt"/>
              </a:rPr>
              <a:t> Na primer:</a:t>
            </a:r>
            <a:endParaRPr lang="en-US" sz="260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&gt;&gt; s = 'Trebinje 2015';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&gt;&gt; disp(s)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Trebinje 2015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&gt;&gt; disp(s(1:5))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Trebi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&gt;&gt; disp(s(1:2:end))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Teij 05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&gt;&gt; disp(s(end:-1:1))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5102 ejniberT</a:t>
            </a:r>
            <a:endParaRPr lang="en-US" sz="2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599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mtClean="0">
                <a:solidFill>
                  <a:schemeClr val="tx1"/>
                </a:solidFill>
              </a:rPr>
              <a:t>ASCII tabela kodova karaktera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5638" y="1182688"/>
          <a:ext cx="1828800" cy="548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611"/>
                <a:gridCol w="1197189"/>
              </a:tblGrid>
              <a:tr h="83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solidFill>
                            <a:srgbClr val="FFFF00"/>
                          </a:solidFill>
                          <a:effectLst/>
                        </a:rPr>
                        <a:t>K</a:t>
                      </a:r>
                      <a:r>
                        <a:rPr lang="sr-Latn-RS" sz="1200" b="1" smtClean="0">
                          <a:solidFill>
                            <a:srgbClr val="FFFF00"/>
                          </a:solidFill>
                          <a:effectLst/>
                        </a:rPr>
                        <a:t>od</a:t>
                      </a:r>
                      <a:endParaRPr lang="en-GB" sz="1200" b="1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solidFill>
                            <a:srgbClr val="FFFF00"/>
                          </a:solidFill>
                          <a:effectLst/>
                        </a:rPr>
                        <a:t>T</a:t>
                      </a:r>
                      <a:r>
                        <a:rPr lang="sr-Latn-RS" sz="1200" b="1" smtClean="0">
                          <a:solidFill>
                            <a:srgbClr val="FFFF00"/>
                          </a:solidFill>
                          <a:effectLst/>
                        </a:rPr>
                        <a:t>aster</a:t>
                      </a:r>
                      <a:r>
                        <a:rPr lang="sr-Latn-RS" sz="1200" b="1" baseline="0" smtClean="0">
                          <a:solidFill>
                            <a:srgbClr val="FFFF00"/>
                          </a:solidFill>
                          <a:effectLst/>
                        </a:rPr>
                        <a:t> ili simbol</a:t>
                      </a:r>
                      <a:endParaRPr lang="en-GB" sz="1200" b="1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>
                    <a:solidFill>
                      <a:srgbClr val="00B050"/>
                    </a:solidFill>
                  </a:tcPr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(razmaknica)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!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"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#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$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37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%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&amp;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'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(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)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*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+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,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-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.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47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/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0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1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2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3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4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5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6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7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8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57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9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: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;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&lt; </a:t>
                      </a:r>
                      <a:endParaRPr lang="en-GB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18" marR="18718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89225" y="1179513"/>
          <a:ext cx="1827213" cy="548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063"/>
                <a:gridCol w="1196150"/>
              </a:tblGrid>
              <a:tr h="8312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sr-Latn-R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</a:t>
                      </a:r>
                      <a:endParaRPr lang="en-GB" sz="1200" b="1" kern="120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02" marR="1870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sr-Latn-R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 ili simbol</a:t>
                      </a:r>
                      <a:endParaRPr lang="en-GB" sz="1200" b="1" kern="120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02" marR="18702" marT="0" marB="0">
                    <a:solidFill>
                      <a:srgbClr val="00B050"/>
                    </a:solidFill>
                  </a:tcPr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=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&gt;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?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@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67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77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87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57738" y="1176338"/>
          <a:ext cx="1827212" cy="548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063"/>
                <a:gridCol w="1196149"/>
              </a:tblGrid>
              <a:tr h="8312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sr-Latn-R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</a:t>
                      </a:r>
                      <a:endParaRPr lang="en-GB" sz="1200" b="1" kern="120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02" marR="1870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sr-Latn-R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 ili simbol</a:t>
                      </a:r>
                      <a:endParaRPr lang="en-GB" sz="1200" b="1" kern="120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02" marR="18702" marT="0" marB="0">
                    <a:solidFill>
                      <a:srgbClr val="00B050"/>
                    </a:solidFill>
                  </a:tcPr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\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]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^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_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`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97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107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117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4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777038" y="1181100"/>
          <a:ext cx="1827212" cy="1646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063"/>
                <a:gridCol w="1196149"/>
              </a:tblGrid>
              <a:tr h="1829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sr-Latn-R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</a:t>
                      </a:r>
                      <a:endParaRPr lang="en-GB" sz="1200" b="1" kern="120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02" marR="1870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sr-Latn-RS" sz="1200" b="1" kern="120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 ili simbol</a:t>
                      </a:r>
                      <a:endParaRPr lang="en-GB" sz="1200" b="1" kern="120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02" marR="18702" marT="0" marB="0">
                    <a:solidFill>
                      <a:srgbClr val="00B050"/>
                    </a:solidFill>
                  </a:tcPr>
                </a:tc>
              </a:tr>
              <a:tr h="18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18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18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18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18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{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18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|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18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}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  <a:tr h="18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~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702" marR="1870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5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r-Latn-RS" sz="4000" smtClean="0"/>
              <a:t>Funkcije abs i char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196752"/>
            <a:ext cx="864096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+mj-lt"/>
              </a:rPr>
              <a:t>Svakom karakteru je dodeljen jedinstven prirodan broj, koga nazivamo ASCII kôd </a:t>
            </a:r>
            <a:r>
              <a:rPr lang="en-GB" sz="2600" dirty="0" err="1" smtClean="0">
                <a:latin typeface="+mj-lt"/>
              </a:rPr>
              <a:t>karaktera</a:t>
            </a:r>
            <a:r>
              <a:rPr lang="en-GB" sz="2600" dirty="0" smtClean="0">
                <a:latin typeface="+mj-lt"/>
              </a:rPr>
              <a:t>.</a:t>
            </a:r>
            <a:r>
              <a:rPr lang="sr-Latn-RS" sz="2600" dirty="0" smtClean="0">
                <a:latin typeface="+mj-lt"/>
              </a:rPr>
              <a:t> ASCII je šema za kodiranje karaktera.</a:t>
            </a:r>
            <a:endParaRPr lang="en-GB" sz="2600" dirty="0">
              <a:latin typeface="+mj-lt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+mj-lt"/>
              </a:rPr>
              <a:t>Funkcija </a:t>
            </a:r>
            <a:r>
              <a:rPr lang="sr-Latn-R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abs</a:t>
            </a:r>
            <a:r>
              <a:rPr lang="sr-Latn-RS" sz="2600" dirty="0" smtClean="0">
                <a:latin typeface="+mj-lt"/>
              </a:rPr>
              <a:t> vraća </a:t>
            </a:r>
            <a:r>
              <a:rPr lang="sr-Latn-RS" sz="2600" dirty="0">
                <a:latin typeface="+mj-lt"/>
              </a:rPr>
              <a:t>ASCII kôd </a:t>
            </a:r>
            <a:r>
              <a:rPr lang="en-GB" sz="2600" dirty="0" err="1" smtClean="0">
                <a:latin typeface="+mj-lt"/>
              </a:rPr>
              <a:t>karaktera</a:t>
            </a:r>
            <a:r>
              <a:rPr lang="sr-Latn-RS" sz="2600" dirty="0" smtClean="0">
                <a:latin typeface="+mj-lt"/>
              </a:rPr>
              <a:t> argumenta, dok </a:t>
            </a:r>
            <a:r>
              <a:rPr lang="sr-Latn-R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sr-Latn-RS" sz="2600" dirty="0" smtClean="0">
                <a:latin typeface="+mj-lt"/>
              </a:rPr>
              <a:t> vraća karakter koji odgovara </a:t>
            </a:r>
            <a:r>
              <a:rPr lang="sr-Latn-RS" sz="2600" dirty="0">
                <a:latin typeface="+mj-lt"/>
              </a:rPr>
              <a:t>ASCII </a:t>
            </a:r>
            <a:r>
              <a:rPr lang="sr-Latn-RS" sz="2600" dirty="0" smtClean="0">
                <a:latin typeface="+mj-lt"/>
              </a:rPr>
              <a:t>kôdu </a:t>
            </a:r>
            <a:r>
              <a:rPr lang="sr-Latn-RS" sz="2600" dirty="0" smtClean="0">
                <a:latin typeface="+mj-lt"/>
              </a:rPr>
              <a:t>argument</a:t>
            </a:r>
            <a:r>
              <a:rPr lang="en-US" sz="2600" dirty="0" smtClean="0">
                <a:latin typeface="+mj-lt"/>
              </a:rPr>
              <a:t>a</a:t>
            </a:r>
            <a:r>
              <a:rPr lang="sr-Latn-RS" sz="2600" dirty="0" smtClean="0">
                <a:latin typeface="+mj-lt"/>
              </a:rPr>
              <a:t> </a:t>
            </a:r>
            <a:r>
              <a:rPr lang="sr-Latn-RS" sz="2600" dirty="0" smtClean="0">
                <a:latin typeface="+mj-lt"/>
              </a:rPr>
              <a:t>funkcije.</a:t>
            </a:r>
            <a:endParaRPr lang="en-US" sz="2600" dirty="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&gt;&gt; s = 'ABC123abc';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&gt;&gt; kodovi = </a:t>
            </a:r>
            <a:r>
              <a:rPr lang="sr-Latn-CS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abs(s</a:t>
            </a:r>
            <a:r>
              <a:rPr lang="sr-Latn-CS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sr-Latn-CS" sz="22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6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kodovi 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endParaRPr lang="sr-Latn-C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6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    65   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66   </a:t>
            </a: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67 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49 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50  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51  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97 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98 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99</a:t>
            </a:r>
            <a:endParaRPr lang="sr-Latn-C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sr-Latn-CS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char(kodovi</a:t>
            </a:r>
            <a:r>
              <a:rPr lang="sr-Latn-CS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sr-Latn-CS" sz="22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6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>
                <a:latin typeface="Consolas" panose="020B0609020204030204" pitchFamily="49" charset="0"/>
                <a:cs typeface="Consolas" panose="020B0609020204030204" pitchFamily="49" charset="0"/>
              </a:rPr>
              <a:t>ans </a:t>
            </a: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endParaRPr lang="sr-Latn-C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6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ABC123abc</a:t>
            </a:r>
            <a:endParaRPr lang="sr-Latn-C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sr-Latn-C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sr-Latn-CS" sz="22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en-US" sz="22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644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r-Latn-RS" sz="4000" smtClean="0"/>
              <a:t>Nadovezivanje stringova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340768"/>
            <a:ext cx="864096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smtClean="0">
                <a:latin typeface="+mj-lt"/>
              </a:rPr>
              <a:t>Stringovi se u MATLAB-u vrlo jednostavno nadovezuju na sledeći način: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sr-Latn-RS" sz="280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800" smtClean="0">
                <a:latin typeface="Consolas" panose="020B0609020204030204" pitchFamily="49" charset="0"/>
                <a:cs typeface="Consolas" panose="020B0609020204030204" pitchFamily="49" charset="0"/>
              </a:rPr>
              <a:t>s </a:t>
            </a:r>
            <a:r>
              <a:rPr lang="en-US" sz="280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800" smtClean="0">
                <a:latin typeface="Consolas" panose="020B0609020204030204" pitchFamily="49" charset="0"/>
                <a:cs typeface="Consolas" panose="020B0609020204030204" pitchFamily="49" charset="0"/>
              </a:rPr>
              <a:t>[s1,s2]</a:t>
            </a:r>
            <a:endParaRPr lang="en-GB" sz="2600" smtClean="0">
              <a:latin typeface="+mj-lt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z="2600" smtClean="0">
                <a:latin typeface="+mj-lt"/>
              </a:rPr>
              <a:t>Primer:</a:t>
            </a:r>
            <a:endParaRPr lang="en-US" sz="260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en-US" sz="22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s1 = 'Majka Mari ';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s2 = 'kose plela';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sr-Latn-CS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 = [s1,s2];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disp(s)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Majka Mari kose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plela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05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smtClean="0"/>
              <a:t>Pore</a:t>
            </a:r>
            <a:r>
              <a:rPr lang="sr-Latn-RS" sz="4000" smtClean="0"/>
              <a:t>đenje stringova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864096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smtClean="0">
                <a:latin typeface="+mj-lt"/>
              </a:rPr>
              <a:t>Za poređenje stringova se koristi funkcija </a:t>
            </a:r>
            <a:r>
              <a:rPr lang="sr-Latn-RS" sz="2600" b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strcmp(s1,s2)</a:t>
            </a:r>
            <a:r>
              <a:rPr lang="sr-Latn-RS" sz="2600" smtClean="0">
                <a:latin typeface="+mj-lt"/>
              </a:rPr>
              <a:t>, koja </a:t>
            </a:r>
            <a:r>
              <a:rPr lang="sr-Latn-RS" sz="2600">
                <a:latin typeface="+mj-lt"/>
              </a:rPr>
              <a:t>poredi stringove </a:t>
            </a:r>
            <a:r>
              <a:rPr lang="sr-Latn-RS" sz="2600">
                <a:latin typeface="Consolas" pitchFamily="49" charset="0"/>
                <a:cs typeface="Consolas" pitchFamily="49" charset="0"/>
              </a:rPr>
              <a:t>s1</a:t>
            </a:r>
            <a:r>
              <a:rPr lang="sr-Latn-RS" sz="2600" smtClean="0">
                <a:latin typeface="+mj-lt"/>
              </a:rPr>
              <a:t> </a:t>
            </a:r>
            <a:r>
              <a:rPr lang="sr-Latn-RS" sz="2600">
                <a:latin typeface="+mj-lt"/>
              </a:rPr>
              <a:t>i </a:t>
            </a:r>
            <a:r>
              <a:rPr lang="sr-Latn-RS" sz="2600" smtClean="0">
                <a:latin typeface="Consolas" pitchFamily="49" charset="0"/>
                <a:cs typeface="Consolas" pitchFamily="49" charset="0"/>
              </a:rPr>
              <a:t>s2</a:t>
            </a:r>
            <a:r>
              <a:rPr lang="sr-Latn-RS" sz="2600" smtClean="0">
                <a:latin typeface="+mj-lt"/>
              </a:rPr>
              <a:t>.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smtClean="0">
                <a:latin typeface="Consolas" pitchFamily="49" charset="0"/>
                <a:cs typeface="Consolas" pitchFamily="49" charset="0"/>
              </a:rPr>
              <a:t>strcmp</a:t>
            </a:r>
            <a:r>
              <a:rPr lang="sr-Latn-RS" sz="2600" smtClean="0">
                <a:latin typeface="+mj-lt"/>
              </a:rPr>
              <a:t> vraća </a:t>
            </a:r>
            <a:r>
              <a:rPr lang="en-GB" sz="2600" smtClean="0">
                <a:latin typeface="+mj-lt"/>
              </a:rPr>
              <a:t>logi</a:t>
            </a:r>
            <a:r>
              <a:rPr lang="sr-Latn-RS" sz="2600" smtClean="0">
                <a:latin typeface="+mj-lt"/>
              </a:rPr>
              <a:t>čku</a:t>
            </a:r>
            <a:r>
              <a:rPr lang="en-GB" sz="2600" smtClean="0">
                <a:latin typeface="+mj-lt"/>
              </a:rPr>
              <a:t> 1</a:t>
            </a:r>
            <a:r>
              <a:rPr lang="sr-Latn-RS" sz="2600" smtClean="0">
                <a:latin typeface="+mj-lt"/>
              </a:rPr>
              <a:t> </a:t>
            </a:r>
            <a:r>
              <a:rPr lang="en-GB" sz="2600" smtClean="0">
                <a:latin typeface="+mj-lt"/>
              </a:rPr>
              <a:t>(</a:t>
            </a:r>
            <a:r>
              <a:rPr lang="en-GB" sz="2600">
                <a:latin typeface="+mj-lt"/>
              </a:rPr>
              <a:t>true) </a:t>
            </a:r>
            <a:r>
              <a:rPr lang="sr-Latn-RS" sz="2600" smtClean="0">
                <a:latin typeface="+mj-lt"/>
              </a:rPr>
              <a:t>ako su stringovi identični (svi karakteri isti, pravi se razlika između velikih i malih slova), i </a:t>
            </a:r>
            <a:r>
              <a:rPr lang="en-GB" sz="2600" smtClean="0">
                <a:latin typeface="+mj-lt"/>
              </a:rPr>
              <a:t>logi</a:t>
            </a:r>
            <a:r>
              <a:rPr lang="sr-Latn-RS" sz="2600" smtClean="0">
                <a:latin typeface="+mj-lt"/>
              </a:rPr>
              <a:t>čku</a:t>
            </a:r>
            <a:r>
              <a:rPr lang="en-GB" sz="2600" smtClean="0">
                <a:latin typeface="+mj-lt"/>
              </a:rPr>
              <a:t> </a:t>
            </a:r>
            <a:r>
              <a:rPr lang="en-GB" sz="2600">
                <a:latin typeface="+mj-lt"/>
              </a:rPr>
              <a:t>0 (false) </a:t>
            </a:r>
            <a:r>
              <a:rPr lang="sr-Latn-RS" sz="2600" smtClean="0">
                <a:latin typeface="+mj-lt"/>
              </a:rPr>
              <a:t>ako nisu</a:t>
            </a:r>
            <a:r>
              <a:rPr lang="en-GB" sz="2600" smtClean="0">
                <a:latin typeface="+mj-lt"/>
              </a:rPr>
              <a:t>.</a:t>
            </a:r>
            <a:endParaRPr lang="sr-Latn-RS" sz="2600">
              <a:latin typeface="+mj-lt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smtClean="0">
                <a:latin typeface="+mj-lt"/>
              </a:rPr>
              <a:t>Slična funkcija je </a:t>
            </a:r>
            <a:r>
              <a:rPr lang="sr-Latn-RS" sz="2600" b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strcmpi(s1,s2)</a:t>
            </a:r>
            <a:r>
              <a:rPr lang="sr-Latn-RS" sz="2600" smtClean="0">
                <a:latin typeface="+mj-lt"/>
              </a:rPr>
              <a:t>, koja ne pravi razliku između malih velikih slova.</a:t>
            </a:r>
            <a:endParaRPr lang="sr-Latn-RS" sz="260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s1 = '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Trebinje';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s2 =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'TREBINJE';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disp(</a:t>
            </a:r>
            <a:r>
              <a:rPr lang="sr-Latn-CS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strcmp(s1,s2)</a:t>
            </a: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disp(</a:t>
            </a:r>
            <a:r>
              <a:rPr lang="sr-Latn-CS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strcmpi(s1,s2)</a:t>
            </a: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     1</a:t>
            </a:r>
          </a:p>
        </p:txBody>
      </p:sp>
    </p:spTree>
    <p:extLst>
      <p:ext uri="{BB962C8B-B14F-4D97-AF65-F5344CB8AC3E}">
        <p14:creationId xmlns:p14="http://schemas.microsoft.com/office/powerpoint/2010/main" val="5430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r-Latn-RS" sz="4000" smtClean="0"/>
              <a:t>Pretraga stringova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864096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smtClean="0">
                <a:latin typeface="+mj-lt"/>
              </a:rPr>
              <a:t>Za određivanje da li string sadrži dati podstring, može poslužiti funkcija </a:t>
            </a:r>
            <a:r>
              <a:rPr lang="sr-Latn-RS" sz="2600" b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findstr(s1,s2)</a:t>
            </a:r>
            <a:r>
              <a:rPr lang="sr-Latn-RS" sz="2600" smtClean="0">
                <a:latin typeface="+mj-lt"/>
              </a:rPr>
              <a:t>, koja pronalazi sve pozicije na kojima se string </a:t>
            </a:r>
            <a:r>
              <a:rPr lang="sr-Latn-RS" sz="2600" smtClean="0">
                <a:latin typeface="Consolas" pitchFamily="49" charset="0"/>
                <a:cs typeface="Consolas" pitchFamily="49" charset="0"/>
              </a:rPr>
              <a:t>s2</a:t>
            </a:r>
            <a:r>
              <a:rPr lang="sr-Latn-RS" sz="2600" smtClean="0">
                <a:latin typeface="+mj-lt"/>
              </a:rPr>
              <a:t> pojavljuje u stringu </a:t>
            </a:r>
            <a:r>
              <a:rPr lang="sr-Latn-RS" sz="2600">
                <a:latin typeface="Consolas" pitchFamily="49" charset="0"/>
                <a:cs typeface="Consolas" pitchFamily="49" charset="0"/>
              </a:rPr>
              <a:t>s1</a:t>
            </a:r>
            <a:r>
              <a:rPr lang="sr-Latn-RS" sz="2600" smtClean="0">
                <a:latin typeface="+mj-lt"/>
              </a:rPr>
              <a:t>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smtClean="0">
                <a:latin typeface="+mj-lt"/>
              </a:rPr>
              <a:t>Ukoliko string </a:t>
            </a:r>
            <a:r>
              <a:rPr lang="sr-Latn-RS" sz="2600">
                <a:latin typeface="Consolas" pitchFamily="49" charset="0"/>
                <a:cs typeface="Consolas" pitchFamily="49" charset="0"/>
              </a:rPr>
              <a:t>s2</a:t>
            </a:r>
            <a:r>
              <a:rPr lang="sr-Latn-RS" sz="2600" smtClean="0">
                <a:latin typeface="+mj-lt"/>
              </a:rPr>
              <a:t> ne postoji u </a:t>
            </a:r>
            <a:r>
              <a:rPr lang="sr-Latn-RS" sz="2600">
                <a:latin typeface="Consolas" pitchFamily="49" charset="0"/>
                <a:cs typeface="Consolas" pitchFamily="49" charset="0"/>
              </a:rPr>
              <a:t>s1</a:t>
            </a:r>
            <a:r>
              <a:rPr lang="sr-Latn-RS" sz="2600" smtClean="0">
                <a:latin typeface="+mj-lt"/>
              </a:rPr>
              <a:t>, </a:t>
            </a:r>
            <a:r>
              <a:rPr lang="sr-Latn-RS" sz="2600">
                <a:latin typeface="Consolas" pitchFamily="49" charset="0"/>
                <a:cs typeface="Consolas" pitchFamily="49" charset="0"/>
              </a:rPr>
              <a:t>findstr</a:t>
            </a:r>
            <a:r>
              <a:rPr lang="sr-Latn-RS" sz="2600" smtClean="0">
                <a:latin typeface="+mj-lt"/>
              </a:rPr>
              <a:t> vraća prazan string.</a:t>
            </a:r>
            <a:endParaRPr lang="sr-Latn-RS" sz="2600">
              <a:latin typeface="+mj-lt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findstr('Banana','na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')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ans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     3     5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findstr('Jabuka','na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')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ans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     []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3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r-Latn-RS" sz="4000" smtClean="0"/>
              <a:t>Funkcija strrep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dirty="0" smtClean="0">
                <a:latin typeface="+mj-lt"/>
              </a:rPr>
              <a:t>Funkcija </a:t>
            </a:r>
            <a:r>
              <a:rPr lang="sr-Latn-R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strrep(s1,s2,s3)</a:t>
            </a:r>
            <a:r>
              <a:rPr lang="sr-Latn-RS" sz="2600" dirty="0" smtClean="0">
                <a:latin typeface="+mj-lt"/>
              </a:rPr>
              <a:t> u stringu </a:t>
            </a:r>
            <a:r>
              <a:rPr lang="sr-Latn-RS" dirty="0">
                <a:latin typeface="Consolas" panose="020B0609020204030204" pitchFamily="49" charset="0"/>
                <a:cs typeface="Consolas" panose="020B0609020204030204" pitchFamily="49" charset="0"/>
              </a:rPr>
              <a:t>s1</a:t>
            </a:r>
            <a:r>
              <a:rPr lang="sr-Latn-RS" sz="2600" dirty="0" smtClean="0">
                <a:latin typeface="+mj-lt"/>
              </a:rPr>
              <a:t> menja string </a:t>
            </a:r>
            <a:r>
              <a:rPr lang="sr-Latn-RS" dirty="0">
                <a:latin typeface="Consolas" panose="020B0609020204030204" pitchFamily="49" charset="0"/>
                <a:cs typeface="Consolas" panose="020B0609020204030204" pitchFamily="49" charset="0"/>
              </a:rPr>
              <a:t>s2</a:t>
            </a:r>
            <a:r>
              <a:rPr lang="sr-Latn-RS" sz="2600" dirty="0" smtClean="0">
                <a:latin typeface="+mj-lt"/>
              </a:rPr>
              <a:t> stringom </a:t>
            </a:r>
            <a:r>
              <a:rPr lang="sr-Latn-RS" dirty="0">
                <a:latin typeface="Consolas" panose="020B0609020204030204" pitchFamily="49" charset="0"/>
                <a:cs typeface="Consolas" panose="020B0609020204030204" pitchFamily="49" charset="0"/>
              </a:rPr>
              <a:t>s3</a:t>
            </a:r>
            <a:r>
              <a:rPr lang="sr-Latn-RS" sz="2600" dirty="0" smtClean="0">
                <a:latin typeface="+mj-lt"/>
              </a:rPr>
              <a:t>.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sr-Latn-C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sr-Latn-CS" dirty="0">
                <a:latin typeface="Consolas" panose="020B0609020204030204" pitchFamily="49" charset="0"/>
                <a:cs typeface="Consolas" panose="020B0609020204030204" pitchFamily="49" charset="0"/>
              </a:rPr>
              <a:t>a = 'dan kao svaki drugi dan';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>
                <a:latin typeface="Consolas" panose="020B0609020204030204" pitchFamily="49" charset="0"/>
                <a:cs typeface="Consolas" panose="020B0609020204030204" pitchFamily="49" charset="0"/>
              </a:rPr>
              <a:t>&gt;&gt; b = 'dan'; </a:t>
            </a:r>
            <a:endParaRPr lang="sr-Latn-C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sr-Latn-CS" dirty="0" smtClean="0">
                <a:latin typeface="Consolas" panose="020B0609020204030204" pitchFamily="49" charset="0"/>
                <a:cs typeface="Consolas" panose="020B0609020204030204" pitchFamily="49" charset="0"/>
              </a:rPr>
              <a:t>c </a:t>
            </a:r>
            <a:r>
              <a:rPr lang="sr-Latn-CS" dirty="0">
                <a:latin typeface="Consolas" panose="020B0609020204030204" pitchFamily="49" charset="0"/>
                <a:cs typeface="Consolas" panose="020B0609020204030204" pitchFamily="49" charset="0"/>
              </a:rPr>
              <a:t>= 'covek';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sr-Latn-C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strrep(a,b,c)</a:t>
            </a:r>
          </a:p>
          <a:p>
            <a:pPr marL="538163" lvl="2" indent="-239713">
              <a:spcBef>
                <a:spcPts val="6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 smtClean="0">
                <a:latin typeface="Consolas" panose="020B0609020204030204" pitchFamily="49" charset="0"/>
                <a:cs typeface="Consolas" panose="020B0609020204030204" pitchFamily="49" charset="0"/>
              </a:rPr>
              <a:t>ans =</a:t>
            </a:r>
            <a:endParaRPr lang="sr-Latn-C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dirty="0">
                <a:latin typeface="Consolas" panose="020B0609020204030204" pitchFamily="49" charset="0"/>
                <a:cs typeface="Consolas" panose="020B0609020204030204" pitchFamily="49" charset="0"/>
              </a:rPr>
              <a:t>covek kao svaki drugi covek</a:t>
            </a:r>
          </a:p>
        </p:txBody>
      </p:sp>
    </p:spTree>
    <p:extLst>
      <p:ext uri="{BB962C8B-B14F-4D97-AF65-F5344CB8AC3E}">
        <p14:creationId xmlns:p14="http://schemas.microsoft.com/office/powerpoint/2010/main" val="304826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r-Latn-RS" sz="4000" smtClean="0"/>
              <a:t>Funkcije upper i lower</a:t>
            </a:r>
            <a:endParaRPr lang="en-US" sz="4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864096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 smtClean="0">
                <a:latin typeface="+mj-lt"/>
              </a:rPr>
              <a:t>Funkcija </a:t>
            </a:r>
            <a:r>
              <a:rPr lang="sr-Latn-RS" sz="2600" b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upper(s)</a:t>
            </a:r>
            <a:r>
              <a:rPr lang="sr-Latn-RS" sz="2600" smtClean="0">
                <a:latin typeface="+mj-lt"/>
              </a:rPr>
              <a:t> sva mala slova u stringu </a:t>
            </a:r>
            <a:r>
              <a:rPr lang="sr-Latn-RS" sz="2600">
                <a:latin typeface="Consolas" pitchFamily="49" charset="0"/>
                <a:cs typeface="Consolas" pitchFamily="49" charset="0"/>
              </a:rPr>
              <a:t>s</a:t>
            </a:r>
            <a:r>
              <a:rPr lang="sr-Latn-RS" sz="2600" smtClean="0">
                <a:latin typeface="+mj-lt"/>
              </a:rPr>
              <a:t> pretvara u velika, ostale karaktere ne menja.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z="2600">
                <a:latin typeface="+mj-lt"/>
              </a:rPr>
              <a:t>Funkcija </a:t>
            </a:r>
            <a:r>
              <a:rPr lang="sr-Latn-RS" sz="2600" b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lower(s</a:t>
            </a:r>
            <a:r>
              <a:rPr lang="sr-Latn-RS" sz="2600" b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sr-Latn-RS" sz="2600">
                <a:latin typeface="+mj-lt"/>
              </a:rPr>
              <a:t> sva </a:t>
            </a:r>
            <a:r>
              <a:rPr lang="sr-Latn-RS" sz="2600" smtClean="0">
                <a:latin typeface="+mj-lt"/>
              </a:rPr>
              <a:t>velika </a:t>
            </a:r>
            <a:r>
              <a:rPr lang="sr-Latn-RS" sz="2600">
                <a:latin typeface="+mj-lt"/>
              </a:rPr>
              <a:t>slova u stringu </a:t>
            </a:r>
            <a:r>
              <a:rPr lang="sr-Latn-RS" sz="2600">
                <a:latin typeface="Consolas" pitchFamily="49" charset="0"/>
                <a:cs typeface="Consolas" pitchFamily="49" charset="0"/>
              </a:rPr>
              <a:t>s</a:t>
            </a:r>
            <a:r>
              <a:rPr lang="sr-Latn-RS" sz="2600">
                <a:latin typeface="+mj-lt"/>
              </a:rPr>
              <a:t> pretvara u </a:t>
            </a:r>
            <a:r>
              <a:rPr lang="sr-Latn-RS" sz="2600" smtClean="0">
                <a:latin typeface="+mj-lt"/>
              </a:rPr>
              <a:t>mala, </a:t>
            </a:r>
            <a:r>
              <a:rPr lang="sr-Latn-RS" sz="2600">
                <a:latin typeface="+mj-lt"/>
              </a:rPr>
              <a:t>ostale karaktere ne menja.</a:t>
            </a: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upper('Jabuka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')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ans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	JABUKA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&gt;&gt; lower('JABUKA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')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ans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	jabuka</a:t>
            </a: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endParaRPr lang="sr-Latn-C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4729</TotalTime>
  <Words>1453</Words>
  <Application>Microsoft Office PowerPoint</Application>
  <PresentationFormat>On-screen Show (4:3)</PresentationFormat>
  <Paragraphs>363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MATLAB</vt:lpstr>
      <vt:lpstr>Osnovno o stringovima</vt:lpstr>
      <vt:lpstr>ASCII tabela kodova karaktera</vt:lpstr>
      <vt:lpstr>Funkcije abs i char</vt:lpstr>
      <vt:lpstr>Nadovezivanje stringova</vt:lpstr>
      <vt:lpstr>Poređenje stringova</vt:lpstr>
      <vt:lpstr>Pretraga stringova</vt:lpstr>
      <vt:lpstr>Funkcija strrep</vt:lpstr>
      <vt:lpstr>Funkcije upper i lower</vt:lpstr>
      <vt:lpstr>Određivanje opsega karaktera</vt:lpstr>
      <vt:lpstr>Funkcija isstrprop</vt:lpstr>
      <vt:lpstr>Funkcija num2str</vt:lpstr>
      <vt:lpstr>Funkcija eval</vt:lpstr>
      <vt:lpstr>Primer sa stringom</vt:lpstr>
      <vt:lpstr>Drugi primer sa stringom</vt:lpstr>
      <vt:lpstr>Za vežbu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Osnovi računarstva II</dc:title>
  <dc:creator>Slobodan Djukanovic</dc:creator>
  <cp:lastModifiedBy>Slobodan</cp:lastModifiedBy>
  <cp:revision>704</cp:revision>
  <cp:lastPrinted>2013-03-05T14:20:17Z</cp:lastPrinted>
  <dcterms:created xsi:type="dcterms:W3CDTF">2004-11-03T06:24:07Z</dcterms:created>
  <dcterms:modified xsi:type="dcterms:W3CDTF">2015-05-16T20:29:11Z</dcterms:modified>
</cp:coreProperties>
</file>